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00" r:id="rId2"/>
    <p:sldId id="346" r:id="rId3"/>
    <p:sldId id="347" r:id="rId4"/>
    <p:sldId id="257" r:id="rId5"/>
    <p:sldId id="402" r:id="rId6"/>
    <p:sldId id="359" r:id="rId7"/>
    <p:sldId id="350" r:id="rId8"/>
    <p:sldId id="361" r:id="rId9"/>
    <p:sldId id="351" r:id="rId10"/>
    <p:sldId id="362" r:id="rId11"/>
    <p:sldId id="363" r:id="rId12"/>
    <p:sldId id="364" r:id="rId13"/>
    <p:sldId id="352" r:id="rId14"/>
    <p:sldId id="366" r:id="rId15"/>
    <p:sldId id="367" r:id="rId16"/>
    <p:sldId id="368" r:id="rId17"/>
    <p:sldId id="401" r:id="rId18"/>
    <p:sldId id="371" r:id="rId19"/>
    <p:sldId id="372" r:id="rId20"/>
    <p:sldId id="373" r:id="rId21"/>
    <p:sldId id="405" r:id="rId22"/>
    <p:sldId id="406" r:id="rId23"/>
    <p:sldId id="407" r:id="rId24"/>
    <p:sldId id="408" r:id="rId25"/>
    <p:sldId id="409" r:id="rId26"/>
    <p:sldId id="354" r:id="rId27"/>
    <p:sldId id="374" r:id="rId28"/>
    <p:sldId id="355" r:id="rId29"/>
    <p:sldId id="375" r:id="rId30"/>
    <p:sldId id="376" r:id="rId31"/>
    <p:sldId id="377" r:id="rId32"/>
    <p:sldId id="378" r:id="rId33"/>
    <p:sldId id="380" r:id="rId34"/>
    <p:sldId id="381" r:id="rId35"/>
    <p:sldId id="382" r:id="rId36"/>
    <p:sldId id="383" r:id="rId37"/>
    <p:sldId id="384" r:id="rId38"/>
    <p:sldId id="385" r:id="rId39"/>
    <p:sldId id="386" r:id="rId40"/>
    <p:sldId id="387" r:id="rId41"/>
    <p:sldId id="388" r:id="rId42"/>
    <p:sldId id="356" r:id="rId43"/>
    <p:sldId id="389" r:id="rId44"/>
    <p:sldId id="390" r:id="rId45"/>
    <p:sldId id="391" r:id="rId46"/>
    <p:sldId id="392" r:id="rId47"/>
    <p:sldId id="393" r:id="rId48"/>
    <p:sldId id="395" r:id="rId49"/>
    <p:sldId id="357" r:id="rId50"/>
    <p:sldId id="396" r:id="rId51"/>
    <p:sldId id="397" r:id="rId52"/>
    <p:sldId id="404" r:id="rId53"/>
    <p:sldId id="358" r:id="rId54"/>
    <p:sldId id="403" r:id="rId55"/>
    <p:sldId id="398" r:id="rId56"/>
    <p:sldId id="399" r:id="rId57"/>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33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86D5B69-9102-4975-8472-B4D27095C488}" type="datetimeFigureOut">
              <a:rPr lang="pt-BR"/>
              <a:pPr>
                <a:defRPr/>
              </a:pPr>
              <a:t>09/03/2020</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B56AD65-D8D0-44C4-A498-77EC5E38B1CD}"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529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p>
        </p:txBody>
      </p:sp>
      <p:sp>
        <p:nvSpPr>
          <p:cNvPr id="57348"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4FD97B-E270-455D-9AC9-864FA2637C33}" type="slidenum">
              <a:rPr lang="pt-BR" smtClean="0"/>
              <a:pPr fontAlgn="base">
                <a:spcBef>
                  <a:spcPct val="0"/>
                </a:spcBef>
                <a:spcAft>
                  <a:spcPct val="0"/>
                </a:spcAft>
                <a:defRPr/>
              </a:pPr>
              <a:t>1</a:t>
            </a:fld>
            <a:endParaRPr 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fld id="{0680CD97-9A46-4F8D-BD63-6AE0CC7725BE}" type="slidenum">
              <a:rPr lang="pt-BR" smtClean="0"/>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t>10</a:t>
            </a:fld>
            <a:endParaRPr lang="pt-BR" smtClean="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fld id="{966B6E40-DC60-4D4B-A98A-C5FCBAFA031B}" type="slidenum">
              <a:rPr lang="pt-BR" smtClean="0"/>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t>11</a:t>
            </a:fld>
            <a:endParaRPr lang="pt-BR" smtClean="0"/>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fld id="{99922AC8-6DA1-49E4-8A3F-02B7FA691DDB}" type="slidenum">
              <a:rPr lang="pt-BR" smtClean="0"/>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t>12</a:t>
            </a:fld>
            <a:endParaRPr lang="pt-BR" smtClean="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fld id="{4332DDBC-6B65-4B12-8D95-4184894CCB07}" type="slidenum">
              <a:rPr lang="pt-BR" smtClean="0"/>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t>13</a:t>
            </a:fld>
            <a:endParaRPr lang="pt-BR" smtClean="0"/>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fld id="{A8181CC8-E6ED-4C7E-8263-A92CEA9740BA}" type="slidenum">
              <a:rPr lang="pt-BR" smtClean="0"/>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t>14</a:t>
            </a:fld>
            <a:endParaRPr lang="pt-BR" smtClean="0"/>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fld id="{1C4F04FF-C94D-44E9-B2D0-FB741DC3CD36}" type="slidenum">
              <a:rPr lang="pt-BR" smtClean="0"/>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t>15</a:t>
            </a:fld>
            <a:endParaRPr lang="pt-BR" smtClean="0"/>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fld id="{C5920142-3211-40B3-BF5C-ECDEFADACBEA}" type="slidenum">
              <a:rPr lang="pt-BR" smtClean="0"/>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t>16</a:t>
            </a:fld>
            <a:endParaRPr lang="pt-BR" smtClean="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fld id="{03C0F716-0F48-4660-B85E-80ED9A3843C3}" type="slidenum">
              <a:rPr lang="pt-BR" smtClean="0"/>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t>17</a:t>
            </a:fld>
            <a:endParaRPr lang="pt-BR" smtClean="0"/>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fld id="{D1B6BAFD-3A38-4F3E-B4E9-5CE10BB3C81E}" type="slidenum">
              <a:rPr lang="pt-BR" smtClean="0"/>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t>18</a:t>
            </a:fld>
            <a:endParaRPr lang="pt-BR" smtClean="0"/>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fld id="{79270F70-16A9-49B8-96D7-FFA854427C43}" type="slidenum">
              <a:rPr lang="pt-BR" smtClean="0"/>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t>19</a:t>
            </a:fld>
            <a:endParaRPr lang="pt-BR" smtClean="0"/>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fld id="{8F4CF913-17A4-4178-92CF-500C4B8B4449}" type="slidenum">
              <a:rPr lang="pt-BR" smtClean="0"/>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t>2</a:t>
            </a:fld>
            <a:endParaRPr lang="pt-BR" smtClean="0"/>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fld id="{84777F83-DA46-4CCD-8EAA-5A11E5109E24}" type="slidenum">
              <a:rPr lang="pt-BR" smtClean="0"/>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t>20</a:t>
            </a:fld>
            <a:endParaRPr lang="pt-BR" smtClean="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6178" name="Rectangle 9"/>
          <p:cNvSpPr>
            <a:spLocks noGrp="1" noChangeArrowheads="1"/>
          </p:cNvSpPr>
          <p:nvPr>
            <p:ph type="sldNum" sz="quarter" idx="5"/>
          </p:nvPr>
        </p:nvSpPr>
        <p:spPr/>
        <p:txBody>
          <a:bodyPr/>
          <a:lstStyle/>
          <a:p>
            <a:pPr>
              <a:defRPr/>
            </a:pPr>
            <a:fld id="{6B689529-2AB2-4408-BA93-7E97968A798D}" type="slidenum">
              <a:rPr lang="pt-BR" smtClean="0">
                <a:latin typeface="Arial" pitchFamily="34" charset="0"/>
              </a:rPr>
              <a:pPr>
                <a:defRPr/>
              </a:pPr>
              <a:t>21</a:t>
            </a:fld>
            <a:endParaRPr lang="pt-BR" smtClean="0">
              <a:latin typeface="Arial" pitchFamily="34" charset="0"/>
            </a:endParaRPr>
          </a:p>
        </p:txBody>
      </p:sp>
      <p:sp>
        <p:nvSpPr>
          <p:cNvPr id="310275" name="Text Box 1"/>
          <p:cNvSpPr txBox="1">
            <a:spLocks noChangeArrowheads="1"/>
          </p:cNvSpPr>
          <p:nvPr/>
        </p:nvSpPr>
        <p:spPr bwMode="auto">
          <a:xfrm>
            <a:off x="3883852" y="8684827"/>
            <a:ext cx="2969344" cy="454786"/>
          </a:xfrm>
          <a:prstGeom prst="rect">
            <a:avLst/>
          </a:prstGeom>
          <a:noFill/>
          <a:ln w="9525">
            <a:noFill/>
            <a:round/>
            <a:headEnd/>
            <a:tailEnd/>
          </a:ln>
        </p:spPr>
        <p:txBody>
          <a:bodyPr lIns="86103" tIns="44774" rIns="86103" bIns="44774" anchor="b"/>
          <a:lstStyle/>
          <a:p>
            <a:pPr algn="r">
              <a:tabLst>
                <a:tab pos="0" algn="l"/>
                <a:tab pos="428291" algn="l"/>
                <a:tab pos="858102" algn="l"/>
                <a:tab pos="1287911" algn="l"/>
                <a:tab pos="1717721" algn="l"/>
                <a:tab pos="2147530" algn="l"/>
                <a:tab pos="2577340" algn="l"/>
                <a:tab pos="3007150" algn="l"/>
                <a:tab pos="3436960" algn="l"/>
                <a:tab pos="3866770" algn="l"/>
                <a:tab pos="4296580" algn="l"/>
                <a:tab pos="4726389" algn="l"/>
                <a:tab pos="5156199" algn="l"/>
                <a:tab pos="5586009" algn="l"/>
                <a:tab pos="6015819" algn="l"/>
                <a:tab pos="6445629" algn="l"/>
                <a:tab pos="6875439" algn="l"/>
                <a:tab pos="7305248" algn="l"/>
                <a:tab pos="7735058" algn="l"/>
                <a:tab pos="8164868" algn="l"/>
                <a:tab pos="8594678" algn="l"/>
              </a:tabLst>
            </a:pPr>
            <a:fld id="{30DA186B-F366-4166-B7C4-A51A5A8089B7}" type="slidenum">
              <a:rPr lang="pt-BR" altLang="pt-BR">
                <a:solidFill>
                  <a:srgbClr val="000000"/>
                </a:solidFill>
                <a:cs typeface="Lucida Sans Unicode" pitchFamily="34" charset="0"/>
              </a:rPr>
              <a:pPr algn="r">
                <a:tabLst>
                  <a:tab pos="0" algn="l"/>
                  <a:tab pos="428291" algn="l"/>
                  <a:tab pos="858102" algn="l"/>
                  <a:tab pos="1287911" algn="l"/>
                  <a:tab pos="1717721" algn="l"/>
                  <a:tab pos="2147530" algn="l"/>
                  <a:tab pos="2577340" algn="l"/>
                  <a:tab pos="3007150" algn="l"/>
                  <a:tab pos="3436960" algn="l"/>
                  <a:tab pos="3866770" algn="l"/>
                  <a:tab pos="4296580" algn="l"/>
                  <a:tab pos="4726389" algn="l"/>
                  <a:tab pos="5156199" algn="l"/>
                  <a:tab pos="5586009" algn="l"/>
                  <a:tab pos="6015819" algn="l"/>
                  <a:tab pos="6445629" algn="l"/>
                  <a:tab pos="6875439" algn="l"/>
                  <a:tab pos="7305248" algn="l"/>
                  <a:tab pos="7735058" algn="l"/>
                  <a:tab pos="8164868" algn="l"/>
                  <a:tab pos="8594678" algn="l"/>
                </a:tabLst>
              </a:pPr>
              <a:t>21</a:t>
            </a:fld>
            <a:endParaRPr lang="pt-BR" altLang="pt-BR" dirty="0">
              <a:solidFill>
                <a:srgbClr val="000000"/>
              </a:solidFill>
              <a:cs typeface="Lucida Sans Unicode" pitchFamily="34" charset="0"/>
            </a:endParaRPr>
          </a:p>
        </p:txBody>
      </p:sp>
      <p:sp>
        <p:nvSpPr>
          <p:cNvPr id="310276" name="Text Box 2"/>
          <p:cNvSpPr txBox="1">
            <a:spLocks noChangeArrowheads="1"/>
          </p:cNvSpPr>
          <p:nvPr/>
        </p:nvSpPr>
        <p:spPr bwMode="auto">
          <a:xfrm>
            <a:off x="1145137" y="685838"/>
            <a:ext cx="4570932" cy="3429182"/>
          </a:xfrm>
          <a:prstGeom prst="rect">
            <a:avLst/>
          </a:prstGeom>
          <a:solidFill>
            <a:srgbClr val="FFFFFF"/>
          </a:solidFill>
          <a:ln w="9360">
            <a:solidFill>
              <a:srgbClr val="000000"/>
            </a:solidFill>
            <a:miter lim="800000"/>
            <a:headEnd/>
            <a:tailEnd/>
          </a:ln>
        </p:spPr>
        <p:txBody>
          <a:bodyPr wrap="none" lIns="87480" tIns="43740" rIns="87480" bIns="43740" anchor="ctr"/>
          <a:lstStyle/>
          <a:p>
            <a:endParaRPr lang="pt-BR" altLang="pt-BR">
              <a:cs typeface="Lucida Sans Unicode" pitchFamily="34" charset="0"/>
            </a:endParaRPr>
          </a:p>
        </p:txBody>
      </p:sp>
      <p:sp>
        <p:nvSpPr>
          <p:cNvPr id="310277" name="Rectangle 3"/>
          <p:cNvSpPr>
            <a:spLocks noGrp="1" noChangeArrowheads="1"/>
          </p:cNvSpPr>
          <p:nvPr>
            <p:ph type="body"/>
          </p:nvPr>
        </p:nvSpPr>
        <p:spPr>
          <a:xfrm>
            <a:off x="685481" y="4343143"/>
            <a:ext cx="5483837" cy="4112095"/>
          </a:xfrm>
          <a:noFill/>
          <a:ln/>
        </p:spPr>
        <p:txBody>
          <a:bodyPr wrap="none" anchor="ctr"/>
          <a:lstStyle/>
          <a:p>
            <a:endParaRPr lang="pt-BR" altLang="pt-BR" smtClean="0">
              <a:latin typeface="Arial" pitchFamily="34" charset="0"/>
            </a:endParaRPr>
          </a:p>
        </p:txBody>
      </p:sp>
    </p:spTree>
    <p:extLst>
      <p:ext uri="{BB962C8B-B14F-4D97-AF65-F5344CB8AC3E}">
        <p14:creationId xmlns:p14="http://schemas.microsoft.com/office/powerpoint/2010/main" xmlns="" val="2735761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6178" name="Rectangle 9"/>
          <p:cNvSpPr>
            <a:spLocks noGrp="1" noChangeArrowheads="1"/>
          </p:cNvSpPr>
          <p:nvPr>
            <p:ph type="sldNum" sz="quarter" idx="5"/>
          </p:nvPr>
        </p:nvSpPr>
        <p:spPr/>
        <p:txBody>
          <a:bodyPr/>
          <a:lstStyle/>
          <a:p>
            <a:pPr>
              <a:defRPr/>
            </a:pPr>
            <a:fld id="{6B689529-2AB2-4408-BA93-7E97968A798D}" type="slidenum">
              <a:rPr lang="pt-BR" smtClean="0">
                <a:latin typeface="Arial" pitchFamily="34" charset="0"/>
              </a:rPr>
              <a:pPr>
                <a:defRPr/>
              </a:pPr>
              <a:t>22</a:t>
            </a:fld>
            <a:endParaRPr lang="pt-BR" smtClean="0">
              <a:latin typeface="Arial" pitchFamily="34" charset="0"/>
            </a:endParaRPr>
          </a:p>
        </p:txBody>
      </p:sp>
      <p:sp>
        <p:nvSpPr>
          <p:cNvPr id="310275" name="Text Box 1"/>
          <p:cNvSpPr txBox="1">
            <a:spLocks noChangeArrowheads="1"/>
          </p:cNvSpPr>
          <p:nvPr/>
        </p:nvSpPr>
        <p:spPr bwMode="auto">
          <a:xfrm>
            <a:off x="3883852" y="8684827"/>
            <a:ext cx="2969344" cy="454786"/>
          </a:xfrm>
          <a:prstGeom prst="rect">
            <a:avLst/>
          </a:prstGeom>
          <a:noFill/>
          <a:ln w="9525">
            <a:noFill/>
            <a:round/>
            <a:headEnd/>
            <a:tailEnd/>
          </a:ln>
        </p:spPr>
        <p:txBody>
          <a:bodyPr lIns="86103" tIns="44774" rIns="86103" bIns="44774" anchor="b"/>
          <a:lstStyle/>
          <a:p>
            <a:pPr algn="r">
              <a:tabLst>
                <a:tab pos="0" algn="l"/>
                <a:tab pos="428291" algn="l"/>
                <a:tab pos="858102" algn="l"/>
                <a:tab pos="1287911" algn="l"/>
                <a:tab pos="1717721" algn="l"/>
                <a:tab pos="2147530" algn="l"/>
                <a:tab pos="2577340" algn="l"/>
                <a:tab pos="3007150" algn="l"/>
                <a:tab pos="3436960" algn="l"/>
                <a:tab pos="3866770" algn="l"/>
                <a:tab pos="4296580" algn="l"/>
                <a:tab pos="4726389" algn="l"/>
                <a:tab pos="5156199" algn="l"/>
                <a:tab pos="5586009" algn="l"/>
                <a:tab pos="6015819" algn="l"/>
                <a:tab pos="6445629" algn="l"/>
                <a:tab pos="6875439" algn="l"/>
                <a:tab pos="7305248" algn="l"/>
                <a:tab pos="7735058" algn="l"/>
                <a:tab pos="8164868" algn="l"/>
                <a:tab pos="8594678" algn="l"/>
              </a:tabLst>
            </a:pPr>
            <a:fld id="{30DA186B-F366-4166-B7C4-A51A5A8089B7}" type="slidenum">
              <a:rPr lang="pt-BR" altLang="pt-BR">
                <a:solidFill>
                  <a:srgbClr val="000000"/>
                </a:solidFill>
                <a:cs typeface="Lucida Sans Unicode" pitchFamily="34" charset="0"/>
              </a:rPr>
              <a:pPr algn="r">
                <a:tabLst>
                  <a:tab pos="0" algn="l"/>
                  <a:tab pos="428291" algn="l"/>
                  <a:tab pos="858102" algn="l"/>
                  <a:tab pos="1287911" algn="l"/>
                  <a:tab pos="1717721" algn="l"/>
                  <a:tab pos="2147530" algn="l"/>
                  <a:tab pos="2577340" algn="l"/>
                  <a:tab pos="3007150" algn="l"/>
                  <a:tab pos="3436960" algn="l"/>
                  <a:tab pos="3866770" algn="l"/>
                  <a:tab pos="4296580" algn="l"/>
                  <a:tab pos="4726389" algn="l"/>
                  <a:tab pos="5156199" algn="l"/>
                  <a:tab pos="5586009" algn="l"/>
                  <a:tab pos="6015819" algn="l"/>
                  <a:tab pos="6445629" algn="l"/>
                  <a:tab pos="6875439" algn="l"/>
                  <a:tab pos="7305248" algn="l"/>
                  <a:tab pos="7735058" algn="l"/>
                  <a:tab pos="8164868" algn="l"/>
                  <a:tab pos="8594678" algn="l"/>
                </a:tabLst>
              </a:pPr>
              <a:t>22</a:t>
            </a:fld>
            <a:endParaRPr lang="pt-BR" altLang="pt-BR" dirty="0">
              <a:solidFill>
                <a:srgbClr val="000000"/>
              </a:solidFill>
              <a:cs typeface="Lucida Sans Unicode" pitchFamily="34" charset="0"/>
            </a:endParaRPr>
          </a:p>
        </p:txBody>
      </p:sp>
      <p:sp>
        <p:nvSpPr>
          <p:cNvPr id="310276" name="Text Box 2"/>
          <p:cNvSpPr txBox="1">
            <a:spLocks noChangeArrowheads="1"/>
          </p:cNvSpPr>
          <p:nvPr/>
        </p:nvSpPr>
        <p:spPr bwMode="auto">
          <a:xfrm>
            <a:off x="1145137" y="685838"/>
            <a:ext cx="4570932" cy="3429182"/>
          </a:xfrm>
          <a:prstGeom prst="rect">
            <a:avLst/>
          </a:prstGeom>
          <a:solidFill>
            <a:srgbClr val="FFFFFF"/>
          </a:solidFill>
          <a:ln w="9360">
            <a:solidFill>
              <a:srgbClr val="000000"/>
            </a:solidFill>
            <a:miter lim="800000"/>
            <a:headEnd/>
            <a:tailEnd/>
          </a:ln>
        </p:spPr>
        <p:txBody>
          <a:bodyPr wrap="none" lIns="87480" tIns="43740" rIns="87480" bIns="43740" anchor="ctr"/>
          <a:lstStyle/>
          <a:p>
            <a:endParaRPr lang="pt-BR" altLang="pt-BR">
              <a:cs typeface="Lucida Sans Unicode" pitchFamily="34" charset="0"/>
            </a:endParaRPr>
          </a:p>
        </p:txBody>
      </p:sp>
      <p:sp>
        <p:nvSpPr>
          <p:cNvPr id="310277" name="Rectangle 3"/>
          <p:cNvSpPr>
            <a:spLocks noGrp="1" noChangeArrowheads="1"/>
          </p:cNvSpPr>
          <p:nvPr>
            <p:ph type="body"/>
          </p:nvPr>
        </p:nvSpPr>
        <p:spPr>
          <a:xfrm>
            <a:off x="685481" y="4343143"/>
            <a:ext cx="5483837" cy="4112095"/>
          </a:xfrm>
          <a:noFill/>
          <a:ln/>
        </p:spPr>
        <p:txBody>
          <a:bodyPr wrap="none" anchor="ctr"/>
          <a:lstStyle/>
          <a:p>
            <a:endParaRPr lang="pt-BR" altLang="pt-BR" smtClean="0">
              <a:latin typeface="Arial" pitchFamily="34" charset="0"/>
            </a:endParaRPr>
          </a:p>
        </p:txBody>
      </p:sp>
    </p:spTree>
    <p:extLst>
      <p:ext uri="{BB962C8B-B14F-4D97-AF65-F5344CB8AC3E}">
        <p14:creationId xmlns:p14="http://schemas.microsoft.com/office/powerpoint/2010/main" xmlns="" val="27357617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6178" name="Rectangle 9"/>
          <p:cNvSpPr>
            <a:spLocks noGrp="1" noChangeArrowheads="1"/>
          </p:cNvSpPr>
          <p:nvPr>
            <p:ph type="sldNum" sz="quarter" idx="5"/>
          </p:nvPr>
        </p:nvSpPr>
        <p:spPr/>
        <p:txBody>
          <a:bodyPr/>
          <a:lstStyle/>
          <a:p>
            <a:pPr>
              <a:defRPr/>
            </a:pPr>
            <a:fld id="{6B689529-2AB2-4408-BA93-7E97968A798D}" type="slidenum">
              <a:rPr lang="pt-BR" smtClean="0">
                <a:latin typeface="Arial" pitchFamily="34" charset="0"/>
              </a:rPr>
              <a:pPr>
                <a:defRPr/>
              </a:pPr>
              <a:t>23</a:t>
            </a:fld>
            <a:endParaRPr lang="pt-BR" smtClean="0">
              <a:latin typeface="Arial" pitchFamily="34" charset="0"/>
            </a:endParaRPr>
          </a:p>
        </p:txBody>
      </p:sp>
      <p:sp>
        <p:nvSpPr>
          <p:cNvPr id="310275" name="Text Box 1"/>
          <p:cNvSpPr txBox="1">
            <a:spLocks noChangeArrowheads="1"/>
          </p:cNvSpPr>
          <p:nvPr/>
        </p:nvSpPr>
        <p:spPr bwMode="auto">
          <a:xfrm>
            <a:off x="3883852" y="8684827"/>
            <a:ext cx="2969344" cy="454786"/>
          </a:xfrm>
          <a:prstGeom prst="rect">
            <a:avLst/>
          </a:prstGeom>
          <a:noFill/>
          <a:ln w="9525">
            <a:noFill/>
            <a:round/>
            <a:headEnd/>
            <a:tailEnd/>
          </a:ln>
        </p:spPr>
        <p:txBody>
          <a:bodyPr lIns="86103" tIns="44774" rIns="86103" bIns="44774" anchor="b"/>
          <a:lstStyle/>
          <a:p>
            <a:pPr algn="r">
              <a:tabLst>
                <a:tab pos="0" algn="l"/>
                <a:tab pos="428291" algn="l"/>
                <a:tab pos="858102" algn="l"/>
                <a:tab pos="1287911" algn="l"/>
                <a:tab pos="1717721" algn="l"/>
                <a:tab pos="2147530" algn="l"/>
                <a:tab pos="2577340" algn="l"/>
                <a:tab pos="3007150" algn="l"/>
                <a:tab pos="3436960" algn="l"/>
                <a:tab pos="3866770" algn="l"/>
                <a:tab pos="4296580" algn="l"/>
                <a:tab pos="4726389" algn="l"/>
                <a:tab pos="5156199" algn="l"/>
                <a:tab pos="5586009" algn="l"/>
                <a:tab pos="6015819" algn="l"/>
                <a:tab pos="6445629" algn="l"/>
                <a:tab pos="6875439" algn="l"/>
                <a:tab pos="7305248" algn="l"/>
                <a:tab pos="7735058" algn="l"/>
                <a:tab pos="8164868" algn="l"/>
                <a:tab pos="8594678" algn="l"/>
              </a:tabLst>
            </a:pPr>
            <a:fld id="{30DA186B-F366-4166-B7C4-A51A5A8089B7}" type="slidenum">
              <a:rPr lang="pt-BR" altLang="pt-BR">
                <a:solidFill>
                  <a:srgbClr val="000000"/>
                </a:solidFill>
                <a:cs typeface="Lucida Sans Unicode" pitchFamily="34" charset="0"/>
              </a:rPr>
              <a:pPr algn="r">
                <a:tabLst>
                  <a:tab pos="0" algn="l"/>
                  <a:tab pos="428291" algn="l"/>
                  <a:tab pos="858102" algn="l"/>
                  <a:tab pos="1287911" algn="l"/>
                  <a:tab pos="1717721" algn="l"/>
                  <a:tab pos="2147530" algn="l"/>
                  <a:tab pos="2577340" algn="l"/>
                  <a:tab pos="3007150" algn="l"/>
                  <a:tab pos="3436960" algn="l"/>
                  <a:tab pos="3866770" algn="l"/>
                  <a:tab pos="4296580" algn="l"/>
                  <a:tab pos="4726389" algn="l"/>
                  <a:tab pos="5156199" algn="l"/>
                  <a:tab pos="5586009" algn="l"/>
                  <a:tab pos="6015819" algn="l"/>
                  <a:tab pos="6445629" algn="l"/>
                  <a:tab pos="6875439" algn="l"/>
                  <a:tab pos="7305248" algn="l"/>
                  <a:tab pos="7735058" algn="l"/>
                  <a:tab pos="8164868" algn="l"/>
                  <a:tab pos="8594678" algn="l"/>
                </a:tabLst>
              </a:pPr>
              <a:t>23</a:t>
            </a:fld>
            <a:endParaRPr lang="pt-BR" altLang="pt-BR" dirty="0">
              <a:solidFill>
                <a:srgbClr val="000000"/>
              </a:solidFill>
              <a:cs typeface="Lucida Sans Unicode" pitchFamily="34" charset="0"/>
            </a:endParaRPr>
          </a:p>
        </p:txBody>
      </p:sp>
      <p:sp>
        <p:nvSpPr>
          <p:cNvPr id="310276" name="Text Box 2"/>
          <p:cNvSpPr txBox="1">
            <a:spLocks noChangeArrowheads="1"/>
          </p:cNvSpPr>
          <p:nvPr/>
        </p:nvSpPr>
        <p:spPr bwMode="auto">
          <a:xfrm>
            <a:off x="1145137" y="685838"/>
            <a:ext cx="4570932" cy="3429182"/>
          </a:xfrm>
          <a:prstGeom prst="rect">
            <a:avLst/>
          </a:prstGeom>
          <a:solidFill>
            <a:srgbClr val="FFFFFF"/>
          </a:solidFill>
          <a:ln w="9360">
            <a:solidFill>
              <a:srgbClr val="000000"/>
            </a:solidFill>
            <a:miter lim="800000"/>
            <a:headEnd/>
            <a:tailEnd/>
          </a:ln>
        </p:spPr>
        <p:txBody>
          <a:bodyPr wrap="none" lIns="87480" tIns="43740" rIns="87480" bIns="43740" anchor="ctr"/>
          <a:lstStyle/>
          <a:p>
            <a:endParaRPr lang="pt-BR" altLang="pt-BR">
              <a:cs typeface="Lucida Sans Unicode" pitchFamily="34" charset="0"/>
            </a:endParaRPr>
          </a:p>
        </p:txBody>
      </p:sp>
      <p:sp>
        <p:nvSpPr>
          <p:cNvPr id="310277" name="Rectangle 3"/>
          <p:cNvSpPr>
            <a:spLocks noGrp="1" noChangeArrowheads="1"/>
          </p:cNvSpPr>
          <p:nvPr>
            <p:ph type="body"/>
          </p:nvPr>
        </p:nvSpPr>
        <p:spPr>
          <a:xfrm>
            <a:off x="685481" y="4343143"/>
            <a:ext cx="5483837" cy="4112095"/>
          </a:xfrm>
          <a:noFill/>
          <a:ln/>
        </p:spPr>
        <p:txBody>
          <a:bodyPr wrap="none" anchor="ctr"/>
          <a:lstStyle/>
          <a:p>
            <a:endParaRPr lang="pt-BR" altLang="pt-BR" smtClean="0">
              <a:latin typeface="Arial" pitchFamily="34" charset="0"/>
            </a:endParaRPr>
          </a:p>
        </p:txBody>
      </p:sp>
    </p:spTree>
    <p:extLst>
      <p:ext uri="{BB962C8B-B14F-4D97-AF65-F5344CB8AC3E}">
        <p14:creationId xmlns:p14="http://schemas.microsoft.com/office/powerpoint/2010/main" xmlns="" val="2735761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6178" name="Rectangle 9"/>
          <p:cNvSpPr>
            <a:spLocks noGrp="1" noChangeArrowheads="1"/>
          </p:cNvSpPr>
          <p:nvPr>
            <p:ph type="sldNum" sz="quarter" idx="5"/>
          </p:nvPr>
        </p:nvSpPr>
        <p:spPr/>
        <p:txBody>
          <a:bodyPr/>
          <a:lstStyle/>
          <a:p>
            <a:pPr>
              <a:defRPr/>
            </a:pPr>
            <a:fld id="{6B689529-2AB2-4408-BA93-7E97968A798D}" type="slidenum">
              <a:rPr lang="pt-BR" smtClean="0">
                <a:latin typeface="Arial" pitchFamily="34" charset="0"/>
              </a:rPr>
              <a:pPr>
                <a:defRPr/>
              </a:pPr>
              <a:t>24</a:t>
            </a:fld>
            <a:endParaRPr lang="pt-BR" smtClean="0">
              <a:latin typeface="Arial" pitchFamily="34" charset="0"/>
            </a:endParaRPr>
          </a:p>
        </p:txBody>
      </p:sp>
      <p:sp>
        <p:nvSpPr>
          <p:cNvPr id="310275" name="Text Box 1"/>
          <p:cNvSpPr txBox="1">
            <a:spLocks noChangeArrowheads="1"/>
          </p:cNvSpPr>
          <p:nvPr/>
        </p:nvSpPr>
        <p:spPr bwMode="auto">
          <a:xfrm>
            <a:off x="3883852" y="8684827"/>
            <a:ext cx="2969344" cy="454786"/>
          </a:xfrm>
          <a:prstGeom prst="rect">
            <a:avLst/>
          </a:prstGeom>
          <a:noFill/>
          <a:ln w="9525">
            <a:noFill/>
            <a:round/>
            <a:headEnd/>
            <a:tailEnd/>
          </a:ln>
        </p:spPr>
        <p:txBody>
          <a:bodyPr lIns="86103" tIns="44774" rIns="86103" bIns="44774" anchor="b"/>
          <a:lstStyle/>
          <a:p>
            <a:pPr algn="r">
              <a:tabLst>
                <a:tab pos="0" algn="l"/>
                <a:tab pos="428291" algn="l"/>
                <a:tab pos="858102" algn="l"/>
                <a:tab pos="1287911" algn="l"/>
                <a:tab pos="1717721" algn="l"/>
                <a:tab pos="2147530" algn="l"/>
                <a:tab pos="2577340" algn="l"/>
                <a:tab pos="3007150" algn="l"/>
                <a:tab pos="3436960" algn="l"/>
                <a:tab pos="3866770" algn="l"/>
                <a:tab pos="4296580" algn="l"/>
                <a:tab pos="4726389" algn="l"/>
                <a:tab pos="5156199" algn="l"/>
                <a:tab pos="5586009" algn="l"/>
                <a:tab pos="6015819" algn="l"/>
                <a:tab pos="6445629" algn="l"/>
                <a:tab pos="6875439" algn="l"/>
                <a:tab pos="7305248" algn="l"/>
                <a:tab pos="7735058" algn="l"/>
                <a:tab pos="8164868" algn="l"/>
                <a:tab pos="8594678" algn="l"/>
              </a:tabLst>
            </a:pPr>
            <a:fld id="{30DA186B-F366-4166-B7C4-A51A5A8089B7}" type="slidenum">
              <a:rPr lang="pt-BR" altLang="pt-BR">
                <a:solidFill>
                  <a:srgbClr val="000000"/>
                </a:solidFill>
                <a:cs typeface="Lucida Sans Unicode" pitchFamily="34" charset="0"/>
              </a:rPr>
              <a:pPr algn="r">
                <a:tabLst>
                  <a:tab pos="0" algn="l"/>
                  <a:tab pos="428291" algn="l"/>
                  <a:tab pos="858102" algn="l"/>
                  <a:tab pos="1287911" algn="l"/>
                  <a:tab pos="1717721" algn="l"/>
                  <a:tab pos="2147530" algn="l"/>
                  <a:tab pos="2577340" algn="l"/>
                  <a:tab pos="3007150" algn="l"/>
                  <a:tab pos="3436960" algn="l"/>
                  <a:tab pos="3866770" algn="l"/>
                  <a:tab pos="4296580" algn="l"/>
                  <a:tab pos="4726389" algn="l"/>
                  <a:tab pos="5156199" algn="l"/>
                  <a:tab pos="5586009" algn="l"/>
                  <a:tab pos="6015819" algn="l"/>
                  <a:tab pos="6445629" algn="l"/>
                  <a:tab pos="6875439" algn="l"/>
                  <a:tab pos="7305248" algn="l"/>
                  <a:tab pos="7735058" algn="l"/>
                  <a:tab pos="8164868" algn="l"/>
                  <a:tab pos="8594678" algn="l"/>
                </a:tabLst>
              </a:pPr>
              <a:t>24</a:t>
            </a:fld>
            <a:endParaRPr lang="pt-BR" altLang="pt-BR" dirty="0">
              <a:solidFill>
                <a:srgbClr val="000000"/>
              </a:solidFill>
              <a:cs typeface="Lucida Sans Unicode" pitchFamily="34" charset="0"/>
            </a:endParaRPr>
          </a:p>
        </p:txBody>
      </p:sp>
      <p:sp>
        <p:nvSpPr>
          <p:cNvPr id="310276" name="Text Box 2"/>
          <p:cNvSpPr txBox="1">
            <a:spLocks noChangeArrowheads="1"/>
          </p:cNvSpPr>
          <p:nvPr/>
        </p:nvSpPr>
        <p:spPr bwMode="auto">
          <a:xfrm>
            <a:off x="1145137" y="685838"/>
            <a:ext cx="4570932" cy="3429182"/>
          </a:xfrm>
          <a:prstGeom prst="rect">
            <a:avLst/>
          </a:prstGeom>
          <a:solidFill>
            <a:srgbClr val="FFFFFF"/>
          </a:solidFill>
          <a:ln w="9360">
            <a:solidFill>
              <a:srgbClr val="000000"/>
            </a:solidFill>
            <a:miter lim="800000"/>
            <a:headEnd/>
            <a:tailEnd/>
          </a:ln>
        </p:spPr>
        <p:txBody>
          <a:bodyPr wrap="none" lIns="87480" tIns="43740" rIns="87480" bIns="43740" anchor="ctr"/>
          <a:lstStyle/>
          <a:p>
            <a:endParaRPr lang="pt-BR" altLang="pt-BR">
              <a:cs typeface="Lucida Sans Unicode" pitchFamily="34" charset="0"/>
            </a:endParaRPr>
          </a:p>
        </p:txBody>
      </p:sp>
      <p:sp>
        <p:nvSpPr>
          <p:cNvPr id="310277" name="Rectangle 3"/>
          <p:cNvSpPr>
            <a:spLocks noGrp="1" noChangeArrowheads="1"/>
          </p:cNvSpPr>
          <p:nvPr>
            <p:ph type="body"/>
          </p:nvPr>
        </p:nvSpPr>
        <p:spPr>
          <a:xfrm>
            <a:off x="685481" y="4343143"/>
            <a:ext cx="5483837" cy="4112095"/>
          </a:xfrm>
          <a:noFill/>
          <a:ln/>
        </p:spPr>
        <p:txBody>
          <a:bodyPr wrap="none" anchor="ctr"/>
          <a:lstStyle/>
          <a:p>
            <a:endParaRPr lang="pt-BR" altLang="pt-BR" smtClean="0">
              <a:latin typeface="Arial" pitchFamily="34" charset="0"/>
            </a:endParaRPr>
          </a:p>
        </p:txBody>
      </p:sp>
    </p:spTree>
    <p:extLst>
      <p:ext uri="{BB962C8B-B14F-4D97-AF65-F5344CB8AC3E}">
        <p14:creationId xmlns:p14="http://schemas.microsoft.com/office/powerpoint/2010/main" xmlns="" val="2735761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6178" name="Rectangle 9"/>
          <p:cNvSpPr>
            <a:spLocks noGrp="1" noChangeArrowheads="1"/>
          </p:cNvSpPr>
          <p:nvPr>
            <p:ph type="sldNum" sz="quarter" idx="5"/>
          </p:nvPr>
        </p:nvSpPr>
        <p:spPr/>
        <p:txBody>
          <a:bodyPr/>
          <a:lstStyle/>
          <a:p>
            <a:pPr>
              <a:defRPr/>
            </a:pPr>
            <a:fld id="{6B689529-2AB2-4408-BA93-7E97968A798D}" type="slidenum">
              <a:rPr lang="pt-BR" smtClean="0">
                <a:latin typeface="Arial" pitchFamily="34" charset="0"/>
              </a:rPr>
              <a:pPr>
                <a:defRPr/>
              </a:pPr>
              <a:t>25</a:t>
            </a:fld>
            <a:endParaRPr lang="pt-BR" smtClean="0">
              <a:latin typeface="Arial" pitchFamily="34" charset="0"/>
            </a:endParaRPr>
          </a:p>
        </p:txBody>
      </p:sp>
      <p:sp>
        <p:nvSpPr>
          <p:cNvPr id="310275" name="Text Box 1"/>
          <p:cNvSpPr txBox="1">
            <a:spLocks noChangeArrowheads="1"/>
          </p:cNvSpPr>
          <p:nvPr/>
        </p:nvSpPr>
        <p:spPr bwMode="auto">
          <a:xfrm>
            <a:off x="3883852" y="8684827"/>
            <a:ext cx="2969344" cy="454786"/>
          </a:xfrm>
          <a:prstGeom prst="rect">
            <a:avLst/>
          </a:prstGeom>
          <a:noFill/>
          <a:ln w="9525">
            <a:noFill/>
            <a:round/>
            <a:headEnd/>
            <a:tailEnd/>
          </a:ln>
        </p:spPr>
        <p:txBody>
          <a:bodyPr lIns="86103" tIns="44774" rIns="86103" bIns="44774" anchor="b"/>
          <a:lstStyle/>
          <a:p>
            <a:pPr algn="r">
              <a:tabLst>
                <a:tab pos="0" algn="l"/>
                <a:tab pos="428291" algn="l"/>
                <a:tab pos="858102" algn="l"/>
                <a:tab pos="1287911" algn="l"/>
                <a:tab pos="1717721" algn="l"/>
                <a:tab pos="2147530" algn="l"/>
                <a:tab pos="2577340" algn="l"/>
                <a:tab pos="3007150" algn="l"/>
                <a:tab pos="3436960" algn="l"/>
                <a:tab pos="3866770" algn="l"/>
                <a:tab pos="4296580" algn="l"/>
                <a:tab pos="4726389" algn="l"/>
                <a:tab pos="5156199" algn="l"/>
                <a:tab pos="5586009" algn="l"/>
                <a:tab pos="6015819" algn="l"/>
                <a:tab pos="6445629" algn="l"/>
                <a:tab pos="6875439" algn="l"/>
                <a:tab pos="7305248" algn="l"/>
                <a:tab pos="7735058" algn="l"/>
                <a:tab pos="8164868" algn="l"/>
                <a:tab pos="8594678" algn="l"/>
              </a:tabLst>
            </a:pPr>
            <a:fld id="{30DA186B-F366-4166-B7C4-A51A5A8089B7}" type="slidenum">
              <a:rPr lang="pt-BR" altLang="pt-BR">
                <a:solidFill>
                  <a:srgbClr val="000000"/>
                </a:solidFill>
                <a:cs typeface="Lucida Sans Unicode" pitchFamily="34" charset="0"/>
              </a:rPr>
              <a:pPr algn="r">
                <a:tabLst>
                  <a:tab pos="0" algn="l"/>
                  <a:tab pos="428291" algn="l"/>
                  <a:tab pos="858102" algn="l"/>
                  <a:tab pos="1287911" algn="l"/>
                  <a:tab pos="1717721" algn="l"/>
                  <a:tab pos="2147530" algn="l"/>
                  <a:tab pos="2577340" algn="l"/>
                  <a:tab pos="3007150" algn="l"/>
                  <a:tab pos="3436960" algn="l"/>
                  <a:tab pos="3866770" algn="l"/>
                  <a:tab pos="4296580" algn="l"/>
                  <a:tab pos="4726389" algn="l"/>
                  <a:tab pos="5156199" algn="l"/>
                  <a:tab pos="5586009" algn="l"/>
                  <a:tab pos="6015819" algn="l"/>
                  <a:tab pos="6445629" algn="l"/>
                  <a:tab pos="6875439" algn="l"/>
                  <a:tab pos="7305248" algn="l"/>
                  <a:tab pos="7735058" algn="l"/>
                  <a:tab pos="8164868" algn="l"/>
                  <a:tab pos="8594678" algn="l"/>
                </a:tabLst>
              </a:pPr>
              <a:t>25</a:t>
            </a:fld>
            <a:endParaRPr lang="pt-BR" altLang="pt-BR" dirty="0">
              <a:solidFill>
                <a:srgbClr val="000000"/>
              </a:solidFill>
              <a:cs typeface="Lucida Sans Unicode" pitchFamily="34" charset="0"/>
            </a:endParaRPr>
          </a:p>
        </p:txBody>
      </p:sp>
      <p:sp>
        <p:nvSpPr>
          <p:cNvPr id="310276" name="Text Box 2"/>
          <p:cNvSpPr txBox="1">
            <a:spLocks noChangeArrowheads="1"/>
          </p:cNvSpPr>
          <p:nvPr/>
        </p:nvSpPr>
        <p:spPr bwMode="auto">
          <a:xfrm>
            <a:off x="1145137" y="685838"/>
            <a:ext cx="4570932" cy="3429182"/>
          </a:xfrm>
          <a:prstGeom prst="rect">
            <a:avLst/>
          </a:prstGeom>
          <a:solidFill>
            <a:srgbClr val="FFFFFF"/>
          </a:solidFill>
          <a:ln w="9360">
            <a:solidFill>
              <a:srgbClr val="000000"/>
            </a:solidFill>
            <a:miter lim="800000"/>
            <a:headEnd/>
            <a:tailEnd/>
          </a:ln>
        </p:spPr>
        <p:txBody>
          <a:bodyPr wrap="none" lIns="87480" tIns="43740" rIns="87480" bIns="43740" anchor="ctr"/>
          <a:lstStyle/>
          <a:p>
            <a:endParaRPr lang="pt-BR" altLang="pt-BR">
              <a:cs typeface="Lucida Sans Unicode" pitchFamily="34" charset="0"/>
            </a:endParaRPr>
          </a:p>
        </p:txBody>
      </p:sp>
      <p:sp>
        <p:nvSpPr>
          <p:cNvPr id="310277" name="Rectangle 3"/>
          <p:cNvSpPr>
            <a:spLocks noGrp="1" noChangeArrowheads="1"/>
          </p:cNvSpPr>
          <p:nvPr>
            <p:ph type="body"/>
          </p:nvPr>
        </p:nvSpPr>
        <p:spPr>
          <a:xfrm>
            <a:off x="685481" y="4343143"/>
            <a:ext cx="5483837" cy="4112095"/>
          </a:xfrm>
          <a:noFill/>
          <a:ln/>
        </p:spPr>
        <p:txBody>
          <a:bodyPr wrap="none" anchor="ctr"/>
          <a:lstStyle/>
          <a:p>
            <a:endParaRPr lang="pt-BR" altLang="pt-BR" smtClean="0">
              <a:latin typeface="Arial" pitchFamily="34" charset="0"/>
            </a:endParaRPr>
          </a:p>
        </p:txBody>
      </p:sp>
    </p:spTree>
    <p:extLst>
      <p:ext uri="{BB962C8B-B14F-4D97-AF65-F5344CB8AC3E}">
        <p14:creationId xmlns:p14="http://schemas.microsoft.com/office/powerpoint/2010/main" xmlns="" val="2735761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fld id="{3BF434ED-1F17-41D7-B3AF-66D46CDAE894}" type="slidenum">
              <a:rPr lang="pt-BR" smtClean="0"/>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t>26</a:t>
            </a:fld>
            <a:endParaRPr lang="pt-BR" smtClean="0"/>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fld id="{7EAF7529-CEEB-446D-8672-A191BF840D0B}" type="slidenum">
              <a:rPr lang="pt-BR" smtClean="0"/>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t>27</a:t>
            </a:fld>
            <a:endParaRPr lang="pt-BR" smtClean="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fld id="{CC970166-EBFF-4BF7-A460-F78DF8108539}" type="slidenum">
              <a:rPr lang="pt-BR" smtClean="0"/>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t>28</a:t>
            </a:fld>
            <a:endParaRPr lang="pt-BR" smtClean="0"/>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fld id="{D26D00AF-F9F4-468C-BA05-51776A12472C}" type="slidenum">
              <a:rPr lang="pt-BR" smtClean="0"/>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t>29</a:t>
            </a:fld>
            <a:endParaRPr lang="pt-BR" smtClean="0"/>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fld id="{93A065C1-5F84-4A41-BACA-9DD20C29B290}" type="slidenum">
              <a:rPr lang="pt-BR" smtClean="0"/>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t>3</a:t>
            </a:fld>
            <a:endParaRPr lang="pt-BR" smtClean="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fld id="{821F2F36-48B3-47BF-9D99-A098414160F6}" type="slidenum">
              <a:rPr lang="pt-BR" smtClean="0"/>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t>30</a:t>
            </a:fld>
            <a:endParaRPr lang="pt-BR" smtClean="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fld id="{52E12188-9A27-4E36-BE0C-AF816E6F92F7}" type="slidenum">
              <a:rPr lang="pt-BR" smtClean="0"/>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t>31</a:t>
            </a:fld>
            <a:endParaRPr lang="pt-BR" smtClean="0"/>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fld id="{196C2F7E-FCF8-49C0-9D54-D5FC5B377868}" type="slidenum">
              <a:rPr lang="pt-BR" smtClean="0"/>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t>32</a:t>
            </a:fld>
            <a:endParaRPr lang="pt-BR"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fld id="{FF9A8E46-6C0A-46F7-8C0F-32CFD44144D4}" type="slidenum">
              <a:rPr lang="pt-BR" smtClean="0"/>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t>33</a:t>
            </a:fld>
            <a:endParaRPr lang="pt-BR" smtClean="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fld id="{6683742F-427F-47D5-8142-DE3F4514ECAC}" type="slidenum">
              <a:rPr lang="pt-BR" smtClean="0"/>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t>34</a:t>
            </a:fld>
            <a:endParaRPr lang="pt-BR" smtClean="0"/>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fld id="{44CFACB7-051A-4E48-8B22-40DD4BF9B710}" type="slidenum">
              <a:rPr lang="pt-BR" smtClean="0"/>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t>35</a:t>
            </a:fld>
            <a:endParaRPr lang="pt-BR" smtClean="0"/>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fld id="{ECFFAF70-26BA-49E2-96F3-B9EBBB984573}" type="slidenum">
              <a:rPr lang="pt-BR" smtClean="0"/>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t>36</a:t>
            </a:fld>
            <a:endParaRPr lang="pt-BR" smtClean="0"/>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fld id="{C0B6339D-5461-4216-91E2-223B9737CF5F}" type="slidenum">
              <a:rPr lang="pt-BR" smtClean="0"/>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t>37</a:t>
            </a:fld>
            <a:endParaRPr lang="pt-BR" smtClean="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fld id="{0B7DF105-0F13-4197-BFBE-4E51D7AEFB6E}" type="slidenum">
              <a:rPr lang="pt-BR" smtClean="0"/>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t>38</a:t>
            </a:fld>
            <a:endParaRPr lang="pt-BR" smtClean="0"/>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fld id="{52747821-C1B2-4FB4-BE7C-9D2A260F9834}" type="slidenum">
              <a:rPr lang="pt-BR" smtClean="0"/>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t>39</a:t>
            </a:fld>
            <a:endParaRPr lang="pt-BR" smtClean="0"/>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fld id="{D1A7B408-FF4C-4FA9-9E8D-E9524A9EC15F}" type="slidenum">
              <a:rPr lang="pt-BR" smtClean="0"/>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t>4</a:t>
            </a:fld>
            <a:endParaRPr lang="pt-BR" smtClean="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fld id="{E8BB4594-A9EB-4213-A5BF-2BAFAFB6CDA6}" type="slidenum">
              <a:rPr lang="pt-BR" smtClean="0"/>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t>40</a:t>
            </a:fld>
            <a:endParaRPr lang="pt-BR" smtClean="0"/>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fld id="{5575AD3B-05E1-4C13-AA4C-EBE20F6B4CE5}" type="slidenum">
              <a:rPr lang="pt-BR" smtClean="0"/>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t>41</a:t>
            </a:fld>
            <a:endParaRPr lang="pt-BR" smtClean="0"/>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fld id="{2860C7F9-0B25-492F-8C63-7943A7D622ED}" type="slidenum">
              <a:rPr lang="pt-BR" smtClean="0"/>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t>42</a:t>
            </a:fld>
            <a:endParaRPr lang="pt-BR" smtClean="0"/>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fld id="{4A7DD749-54D4-45B6-A398-5BF3DCCF7492}" type="slidenum">
              <a:rPr lang="pt-BR" smtClean="0"/>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t>43</a:t>
            </a:fld>
            <a:endParaRPr lang="pt-BR" smtClean="0"/>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fld id="{A78F0A60-65B7-460A-A6AA-C8BA36A39269}" type="slidenum">
              <a:rPr lang="pt-BR" smtClean="0"/>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t>44</a:t>
            </a:fld>
            <a:endParaRPr lang="pt-BR" smtClean="0"/>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fld id="{FC09AC0B-95AF-4602-8B83-D7FCFC70A532}" type="slidenum">
              <a:rPr lang="pt-BR" smtClean="0"/>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t>45</a:t>
            </a:fld>
            <a:endParaRPr lang="pt-BR" smtClean="0"/>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fld id="{F323E502-598B-4713-980D-343672B29759}" type="slidenum">
              <a:rPr lang="pt-BR" smtClean="0"/>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t>46</a:t>
            </a:fld>
            <a:endParaRPr lang="pt-BR" smtClean="0"/>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fld id="{461E962A-277D-4CBD-874F-C45A6F1EA8D2}" type="slidenum">
              <a:rPr lang="pt-BR" smtClean="0"/>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t>47</a:t>
            </a:fld>
            <a:endParaRPr lang="pt-BR" smtClean="0"/>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fld id="{E5E5990D-ABB4-4A52-8D07-EEE43B5FEF2E}" type="slidenum">
              <a:rPr lang="pt-BR" smtClean="0"/>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t>48</a:t>
            </a:fld>
            <a:endParaRPr lang="pt-BR" smtClean="0"/>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fld id="{F805F865-2FD1-4AFE-91E1-C7683E825210}" type="slidenum">
              <a:rPr lang="pt-BR" smtClean="0"/>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t>49</a:t>
            </a:fld>
            <a:endParaRPr lang="pt-BR" smtClean="0"/>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fld id="{470FE1ED-D4CD-47FA-8886-65A18BF2099B}" type="slidenum">
              <a:rPr lang="pt-BR" smtClean="0"/>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t>5</a:t>
            </a:fld>
            <a:endParaRPr lang="pt-BR" smtClean="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fld id="{7A2ABF0A-D230-4A69-A9AC-2516CA7D0E7D}" type="slidenum">
              <a:rPr lang="pt-BR" smtClean="0"/>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t>50</a:t>
            </a:fld>
            <a:endParaRPr lang="pt-BR" smtClean="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latin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fld id="{93AF2436-E6C0-4745-AB81-CB36BD1842EE}" type="slidenum">
              <a:rPr lang="pt-BR" smtClean="0"/>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t>51</a:t>
            </a:fld>
            <a:endParaRPr lang="pt-BR" smtClean="0"/>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latin typeface="Times New Roman"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fld id="{0BCCB4D4-785C-4650-BF2D-C4D85082D7E7}" type="slidenum">
              <a:rPr lang="pt-BR" smtClean="0"/>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t>52</a:t>
            </a:fld>
            <a:endParaRPr lang="pt-BR" smtClean="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latin typeface="Times New Roman"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fld id="{3B650105-2334-40E5-B9B7-B16AAFDEFC3F}" type="slidenum">
              <a:rPr lang="pt-BR" smtClean="0"/>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t>53</a:t>
            </a:fld>
            <a:endParaRPr lang="pt-BR" smtClean="0"/>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latin typeface="Times New Roman"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fld id="{96391A5B-3D04-437A-9C64-172AB2FFBCEC}" type="slidenum">
              <a:rPr lang="pt-BR" smtClean="0"/>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t>54</a:t>
            </a:fld>
            <a:endParaRPr lang="pt-BR" smtClean="0"/>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4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latin typeface="Times New Roman"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fld id="{38C915D4-0EF1-446A-83B5-26E7B8ADD950}" type="slidenum">
              <a:rPr lang="pt-BR" smtClean="0"/>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t>55</a:t>
            </a:fld>
            <a:endParaRPr lang="pt-BR" smtClean="0"/>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54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latin typeface="Times New Roman"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fld id="{AC6B0874-8EF4-4519-AF46-34DC56954847}" type="slidenum">
              <a:rPr lang="pt-BR" smtClean="0"/>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t>56</a:t>
            </a:fld>
            <a:endParaRPr lang="pt-BR" smtClean="0"/>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5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fld id="{6F7F409F-493B-4AC1-A1B7-808B043E6BF3}" type="slidenum">
              <a:rPr lang="pt-BR" smtClean="0"/>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t>6</a:t>
            </a:fld>
            <a:endParaRPr lang="pt-BR"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fld id="{86D1BA4B-9D41-4643-995B-359FA2629566}" type="slidenum">
              <a:rPr lang="pt-BR" smtClean="0"/>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t>7</a:t>
            </a:fld>
            <a:endParaRPr lang="pt-BR"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fld id="{A8A73F9E-4A96-4084-BB2D-F1B57A53448B}" type="slidenum">
              <a:rPr lang="pt-BR" smtClean="0"/>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t>8</a:t>
            </a:fld>
            <a:endParaRPr lang="pt-BR" smtClean="0"/>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fld id="{54083A18-B0D6-48EC-B6B8-5C38D4C9FF62}" type="slidenum">
              <a:rPr lang="pt-BR" smtClean="0"/>
              <a:pPr fontAlgn="base">
                <a:spcBef>
                  <a:spcPct val="0"/>
                </a:spcBef>
                <a:spcAft>
                  <a:spcPct val="0"/>
                </a:spcAft>
                <a:tabLst>
                  <a:tab pos="0" algn="l"/>
                  <a:tab pos="423863" algn="l"/>
                  <a:tab pos="854075" algn="l"/>
                  <a:tab pos="1281113" algn="l"/>
                  <a:tab pos="1712913" algn="l"/>
                  <a:tab pos="2143125" algn="l"/>
                  <a:tab pos="2573338" algn="l"/>
                  <a:tab pos="3001963" algn="l"/>
                  <a:tab pos="3432175" algn="l"/>
                  <a:tab pos="3857625" algn="l"/>
                  <a:tab pos="4292600" algn="l"/>
                  <a:tab pos="4721225" algn="l"/>
                  <a:tab pos="5151438" algn="l"/>
                  <a:tab pos="5581650" algn="l"/>
                  <a:tab pos="6010275" algn="l"/>
                  <a:tab pos="6440488" algn="l"/>
                  <a:tab pos="6867525" algn="l"/>
                  <a:tab pos="7299325" algn="l"/>
                  <a:tab pos="7727950" algn="l"/>
                  <a:tab pos="8159750" algn="l"/>
                  <a:tab pos="8585200" algn="l"/>
                </a:tabLst>
                <a:defRPr/>
              </a:pPr>
              <a:t>9</a:t>
            </a:fld>
            <a:endParaRPr lang="pt-BR" smtClean="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E2890A44-C996-4427-B952-4F98BE3DBC88}" type="datetimeFigureOut">
              <a:rPr lang="pt-BR"/>
              <a:pPr>
                <a:defRPr/>
              </a:pPr>
              <a:t>09/03/2020</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ADB5CEFB-6248-4ADB-88DB-C39B8B9A6DE4}" type="slidenum">
              <a:rPr lang="pt-BR"/>
              <a:pPr>
                <a:defRP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8F047F71-CADB-45B4-9124-F2530C098DCD}" type="datetimeFigureOut">
              <a:rPr lang="pt-BR"/>
              <a:pPr>
                <a:defRPr/>
              </a:pPr>
              <a:t>09/03/2020</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94B6DE8E-9E31-4B3E-9CF6-50E2600E77A6}"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12866B36-058E-4834-B6FE-45F2648E836C}" type="datetimeFigureOut">
              <a:rPr lang="pt-BR"/>
              <a:pPr>
                <a:defRPr/>
              </a:pPr>
              <a:t>09/03/2020</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E62EE611-A65E-4A91-8FAD-1C168906144D}"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F4F1D49F-7511-4F8E-91E5-8005ADC8ECD6}" type="datetimeFigureOut">
              <a:rPr lang="pt-BR"/>
              <a:pPr>
                <a:defRPr/>
              </a:pPr>
              <a:t>09/03/2020</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85680CEC-B33F-4331-ACE3-DF40CCAB2850}"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E19FFD6F-A209-4722-8759-E77FD247BD2F}" type="datetimeFigureOut">
              <a:rPr lang="pt-BR"/>
              <a:pPr>
                <a:defRPr/>
              </a:pPr>
              <a:t>09/03/2020</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7700C46A-DC6E-461E-84F3-2B898940651F}"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862BB4D2-FC4F-48A6-9CCC-F1BB1A92FDC7}" type="datetimeFigureOut">
              <a:rPr lang="pt-BR"/>
              <a:pPr>
                <a:defRPr/>
              </a:pPr>
              <a:t>09/03/2020</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50BCEAA3-6D60-44D1-BB78-AAF9325CF737}"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330E3DCC-7B20-4714-8227-E5AF9FDD404D}" type="datetimeFigureOut">
              <a:rPr lang="pt-BR"/>
              <a:pPr>
                <a:defRPr/>
              </a:pPr>
              <a:t>09/03/2020</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32060119-D063-47D5-8ACE-145BAA12B86F}"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35370A5E-B456-4E5C-8E6F-24AAF11FC7B7}" type="datetimeFigureOut">
              <a:rPr lang="pt-BR"/>
              <a:pPr>
                <a:defRPr/>
              </a:pPr>
              <a:t>09/03/2020</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2C171B2A-FFD2-49B1-B950-935E5F2D4D1B}"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D0E4CB82-9721-4CE4-990B-A80D064911B2}" type="datetimeFigureOut">
              <a:rPr lang="pt-BR"/>
              <a:pPr>
                <a:defRPr/>
              </a:pPr>
              <a:t>09/03/2020</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8989E5A5-9230-4697-B4C1-A313C96185FF}"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1A7BB99F-02A4-4E1C-A92E-73520239B8B3}" type="datetimeFigureOut">
              <a:rPr lang="pt-BR"/>
              <a:pPr>
                <a:defRPr/>
              </a:pPr>
              <a:t>09/03/2020</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3E0621F3-7268-4417-9F1F-57E7A51225CE}"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5BF330EE-8E7A-4735-AFA7-7CE38CDE3A3E}" type="datetimeFigureOut">
              <a:rPr lang="pt-BR"/>
              <a:pPr>
                <a:defRPr/>
              </a:pPr>
              <a:t>09/03/2020</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76DBABBC-8309-466E-9A1E-691B89C70368}"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D3CE880-A115-4809-B4F2-5EADE3E9FA46}" type="datetimeFigureOut">
              <a:rPr lang="pt-BR"/>
              <a:pPr>
                <a:defRPr/>
              </a:pPr>
              <a:t>09/03/2020</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88C36B9-E5C2-42CF-AE7E-D3C0895E0262}"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http://www.cpex.eb.mil.br/"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E6D84726-5388-4760-B3D7-36D0AA93230B}" type="slidenum">
              <a:rPr lang="pt-BR"/>
              <a:pPr>
                <a:defRPr/>
              </a:pPr>
              <a:t>1</a:t>
            </a:fld>
            <a:endParaRPr lang="pt-BR"/>
          </a:p>
        </p:txBody>
      </p:sp>
      <p:pic>
        <p:nvPicPr>
          <p:cNvPr id="2051" name="Picture 2" descr="G:\IMG_1390.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2052" name="Picture 1" descr="C:\Users\cpex_ouvch.CPEX_GABADJ1\Pictures\cpex2.png"/>
          <p:cNvPicPr>
            <a:picLocks noChangeAspect="1" noChangeArrowheads="1"/>
          </p:cNvPicPr>
          <p:nvPr/>
        </p:nvPicPr>
        <p:blipFill>
          <a:blip r:embed="rId4"/>
          <a:srcRect/>
          <a:stretch>
            <a:fillRect/>
          </a:stretch>
        </p:blipFill>
        <p:spPr bwMode="auto">
          <a:xfrm>
            <a:off x="714375" y="214313"/>
            <a:ext cx="1500188" cy="1785937"/>
          </a:xfrm>
          <a:prstGeom prst="rect">
            <a:avLst/>
          </a:prstGeom>
          <a:noFill/>
          <a:ln w="9525">
            <a:noFill/>
            <a:miter lim="800000"/>
            <a:headEnd/>
            <a:tailEnd/>
          </a:ln>
        </p:spPr>
      </p:pic>
      <p:sp>
        <p:nvSpPr>
          <p:cNvPr id="9" name="Retângulo 8"/>
          <p:cNvSpPr/>
          <p:nvPr/>
        </p:nvSpPr>
        <p:spPr>
          <a:xfrm>
            <a:off x="357158" y="6357958"/>
            <a:ext cx="3143272" cy="307777"/>
          </a:xfrm>
          <a:prstGeom prst="rect">
            <a:avLst/>
          </a:prstGeom>
          <a:ln>
            <a:solidFill>
              <a:srgbClr val="E7C11D"/>
            </a:solidFill>
          </a:ln>
          <a:effectLst>
            <a:glow rad="101600">
              <a:srgbClr val="FFFFCC">
                <a:alpha val="6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1">
            <a:schemeClr val="dk2"/>
          </a:fillRef>
          <a:effectRef idx="0">
            <a:scrgbClr r="0" g="0" b="0"/>
          </a:effectRef>
          <a:fontRef idx="major"/>
        </p:style>
        <p:txBody>
          <a:bodyPr>
            <a:spAutoFit/>
            <a:sp3d extrusionH="57150">
              <a:bevelT w="38100" h="38100" prst="angle"/>
            </a:sp3d>
          </a:bodyPr>
          <a:lstStyle/>
          <a:p>
            <a:pPr algn="ctr" fontAlgn="auto">
              <a:spcBef>
                <a:spcPts val="0"/>
              </a:spcBef>
              <a:spcAft>
                <a:spcPts val="0"/>
              </a:spcAft>
              <a:defRPr/>
            </a:pPr>
            <a:r>
              <a:rPr lang="pt-BR" sz="1400" dirty="0">
                <a:ln w="18415" cmpd="sng">
                  <a:solidFill>
                    <a:srgbClr val="FFFFFF"/>
                  </a:solidFill>
                  <a:prstDash val="solid"/>
                </a:ln>
                <a:solidFill>
                  <a:schemeClr val="tx2"/>
                </a:solidFill>
                <a:effectLst>
                  <a:outerShdw blurRad="50800" dist="38100" dir="18900000" algn="bl" rotWithShape="0">
                    <a:prstClr val="black">
                      <a:alpha val="40000"/>
                    </a:prstClr>
                  </a:outerShdw>
                </a:effectLst>
                <a:latin typeface="Copperplate Gothic Bold" pitchFamily="34" charset="0"/>
              </a:rPr>
              <a:t>PAGADORIA  EM  CAMPANHA</a:t>
            </a:r>
          </a:p>
        </p:txBody>
      </p:sp>
      <p:sp>
        <p:nvSpPr>
          <p:cNvPr id="2054" name="CaixaDeTexto 5"/>
          <p:cNvSpPr txBox="1">
            <a:spLocks noChangeArrowheads="1"/>
          </p:cNvSpPr>
          <p:nvPr/>
        </p:nvSpPr>
        <p:spPr bwMode="auto">
          <a:xfrm>
            <a:off x="3000375" y="571500"/>
            <a:ext cx="3300413" cy="769938"/>
          </a:xfrm>
          <a:prstGeom prst="rect">
            <a:avLst/>
          </a:prstGeom>
          <a:noFill/>
          <a:ln w="9525">
            <a:noFill/>
            <a:miter lim="800000"/>
            <a:headEnd/>
            <a:tailEnd/>
          </a:ln>
        </p:spPr>
        <p:txBody>
          <a:bodyPr wrap="none">
            <a:spAutoFit/>
          </a:bodyPr>
          <a:lstStyle/>
          <a:p>
            <a:r>
              <a:rPr lang="pt-BR" sz="4400" b="1">
                <a:solidFill>
                  <a:srgbClr val="FF0000"/>
                </a:solidFill>
                <a:latin typeface="Calibri" pitchFamily="34" charset="0"/>
              </a:rPr>
              <a:t>Brasília, 2020</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8"/>
          <p:cNvSpPr txBox="1">
            <a:spLocks noChangeArrowheads="1"/>
          </p:cNvSpPr>
          <p:nvPr/>
        </p:nvSpPr>
        <p:spPr bwMode="auto">
          <a:xfrm>
            <a:off x="500063" y="1214438"/>
            <a:ext cx="8143875" cy="5140325"/>
          </a:xfrm>
          <a:prstGeom prst="rect">
            <a:avLst/>
          </a:prstGeom>
          <a:solidFill>
            <a:srgbClr val="FFFF66"/>
          </a:solidFill>
          <a:ln w="28575" cmpd="thickThin">
            <a:solidFill>
              <a:schemeClr val="tx1"/>
            </a:solidFill>
            <a:miter lim="800000"/>
            <a:headEnd/>
            <a:tailEnd/>
          </a:ln>
        </p:spPr>
        <p:txBody>
          <a:bodyPr rIns="72000">
            <a:spAutoFit/>
          </a:bodyPr>
          <a:lstStyle/>
          <a:p>
            <a:pPr algn="just">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000" b="1"/>
              <a:t> O  Ordenador  de Despesas (OD) deverá designar em Boletim Interno (BI)  a equipe encarregada, que será chefiada  por  um  oficial  ou  subtenente/sargento,  caso  a  UG  não  disponha  de  número suficiente de oficiais para rodízio, o qual terá, no mínimo, um auxiliar (oficial, subtenente, sargento,  cabo reengajado, ou servidor civil).</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sz="2000" b="1"/>
          </a:p>
          <a:p>
            <a:pPr algn="just">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000" b="1"/>
              <a:t> A Equipe Encarregada do Exame de Pagamento de Pessoal destina-se exclusivamente ao cumprimento das atribuições previstas nas Normas para o Exame de Pagamento de Pessoal (EB90-N-02.001). </a:t>
            </a:r>
          </a:p>
          <a:p>
            <a:pPr algn="just">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sz="2000" b="1"/>
          </a:p>
          <a:p>
            <a:pPr algn="just">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000" b="1"/>
              <a:t> Deve ser evitada a designação dos membros dessa Equipe para compor outras comissões.</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sz="1600" b="1"/>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600" b="1"/>
              <a:t>* Art. 4º e 14, das Normas para o Exame de Pagamento de Pessoal (EB90-N-02.001), aprovadas pela Portaria Nr 02-SEF, de 3 de fevereiro de 2014.</a:t>
            </a:r>
            <a:endParaRPr lang="pt-BR" sz="2200" b="1"/>
          </a:p>
        </p:txBody>
      </p:sp>
      <p:sp>
        <p:nvSpPr>
          <p:cNvPr id="6"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11268" name="CaixaDeTexto 6"/>
          <p:cNvSpPr txBox="1">
            <a:spLocks noChangeArrowheads="1"/>
          </p:cNvSpPr>
          <p:nvPr/>
        </p:nvSpPr>
        <p:spPr bwMode="auto">
          <a:xfrm>
            <a:off x="1214438" y="142875"/>
            <a:ext cx="6286500" cy="862013"/>
          </a:xfrm>
          <a:prstGeom prst="rect">
            <a:avLst/>
          </a:prstGeom>
          <a:noFill/>
          <a:ln w="9525">
            <a:noFill/>
            <a:miter lim="800000"/>
            <a:headEnd/>
            <a:tailEnd/>
          </a:ln>
        </p:spPr>
        <p:txBody>
          <a:bodyPr>
            <a:spAutoFit/>
          </a:bodyPr>
          <a:lstStyle/>
          <a:p>
            <a:pPr algn="ctr"/>
            <a:r>
              <a:rPr lang="pt-BR" sz="2400" b="1">
                <a:solidFill>
                  <a:srgbClr val="FFFF00"/>
                </a:solidFill>
              </a:rPr>
              <a:t>EQUIPE DO EXAME DE PAGAMENTO DE PESSOAL</a:t>
            </a:r>
          </a:p>
        </p:txBody>
      </p:sp>
      <p:sp>
        <p:nvSpPr>
          <p:cNvPr id="11269" name="Espaço Reservado para Número de Slide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a:fld id="{FB40F438-3C91-470B-BBBD-975D98A49C18}" type="slidenum">
              <a:rPr lang="pt-BR" sz="1200" b="1">
                <a:latin typeface="Arial "/>
                <a:ea typeface="Arial Unicode MS" pitchFamily="34" charset="-128"/>
                <a:cs typeface="Arial Unicode MS" pitchFamily="34" charset="-128"/>
              </a:rPr>
              <a:pPr algn="r"/>
              <a:t>10</a:t>
            </a:fld>
            <a:r>
              <a:rPr lang="pt-BR" sz="1200" b="1">
                <a:latin typeface="Arial "/>
                <a:ea typeface="Arial Unicode MS" pitchFamily="34" charset="-128"/>
                <a:cs typeface="Arial Unicode MS" pitchFamily="34" charset="-128"/>
              </a:rPr>
              <a:t> / 50</a:t>
            </a:r>
          </a:p>
        </p:txBody>
      </p:sp>
      <p:pic>
        <p:nvPicPr>
          <p:cNvPr id="11270"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11271"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8"/>
          <p:cNvSpPr txBox="1">
            <a:spLocks noChangeArrowheads="1"/>
          </p:cNvSpPr>
          <p:nvPr/>
        </p:nvSpPr>
        <p:spPr bwMode="auto">
          <a:xfrm>
            <a:off x="500063" y="1714500"/>
            <a:ext cx="8143875" cy="4554538"/>
          </a:xfrm>
          <a:prstGeom prst="rect">
            <a:avLst/>
          </a:prstGeom>
          <a:solidFill>
            <a:srgbClr val="FFFF66"/>
          </a:solidFill>
          <a:ln w="28575" cmpd="thickThin">
            <a:solidFill>
              <a:schemeClr val="tx1"/>
            </a:solidFill>
            <a:miter lim="800000"/>
            <a:headEnd/>
            <a:tailEnd/>
          </a:ln>
        </p:spPr>
        <p:txBody>
          <a:bodyPr>
            <a:spAutoFit/>
          </a:bodyPr>
          <a:lstStyle/>
          <a:p>
            <a:pPr algn="just">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200" b="1">
                <a:solidFill>
                  <a:srgbClr val="000000"/>
                </a:solidFill>
              </a:rPr>
              <a:t> A equipe responsável pela realização do Exame de Pagamento de Pessoal </a:t>
            </a:r>
            <a:r>
              <a:rPr lang="pt-BR" sz="2200" b="1"/>
              <a:t>poderá ser escalada por um período de até 03 (três) meses</a:t>
            </a:r>
            <a:r>
              <a:rPr lang="pt-BR" sz="2200" b="1">
                <a:solidFill>
                  <a:srgbClr val="000000"/>
                </a:solidFill>
              </a:rPr>
              <a:t>, a critério do </a:t>
            </a:r>
            <a:r>
              <a:rPr lang="pt-BR" sz="2200" b="1"/>
              <a:t>Ordenador de Despesas.</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sz="2200" b="1"/>
          </a:p>
          <a:p>
            <a:pPr algn="just">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200" b="1"/>
              <a:t> É vedada a recondução por mais de uma vez dos integrantes da Equipe de Exame de Pagamento.</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sz="2200" b="1"/>
          </a:p>
          <a:p>
            <a:pPr algn="just">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200" b="1"/>
              <a:t> Deve ser evitada a designação de uma equipe permanente para a realização dos exames de pagamento de pessoal.  </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sz="2200" b="1"/>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600" b="1"/>
              <a:t>* §11 e §12, do Art. 4º e Art. 15, das Normas para o Exame de Pagamento de Pessoal (EB90-N-02.001), aprovadas pela Portaria Nr 02-SEF, de 3 de fevereiro de 2014.</a:t>
            </a:r>
            <a:endParaRPr lang="pt-BR" sz="2200" b="1"/>
          </a:p>
        </p:txBody>
      </p:sp>
      <p:sp>
        <p:nvSpPr>
          <p:cNvPr id="6"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12292" name="CaixaDeTexto 6"/>
          <p:cNvSpPr txBox="1">
            <a:spLocks noChangeArrowheads="1"/>
          </p:cNvSpPr>
          <p:nvPr/>
        </p:nvSpPr>
        <p:spPr bwMode="auto">
          <a:xfrm>
            <a:off x="1214438" y="142875"/>
            <a:ext cx="6286500" cy="862013"/>
          </a:xfrm>
          <a:prstGeom prst="rect">
            <a:avLst/>
          </a:prstGeom>
          <a:noFill/>
          <a:ln w="9525">
            <a:noFill/>
            <a:miter lim="800000"/>
            <a:headEnd/>
            <a:tailEnd/>
          </a:ln>
        </p:spPr>
        <p:txBody>
          <a:bodyPr>
            <a:spAutoFit/>
          </a:bodyPr>
          <a:lstStyle/>
          <a:p>
            <a:pPr algn="ctr"/>
            <a:r>
              <a:rPr lang="pt-BR" sz="2400" b="1">
                <a:solidFill>
                  <a:srgbClr val="FFFF00"/>
                </a:solidFill>
              </a:rPr>
              <a:t>EQUIPE DO EXAME DE PAGAMENTO DE PESSOAL</a:t>
            </a:r>
          </a:p>
        </p:txBody>
      </p:sp>
      <p:sp>
        <p:nvSpPr>
          <p:cNvPr id="12293" name="Espaço Reservado para Número de Slide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a:fld id="{210499BF-CB8A-4123-AD0B-384D95C484E2}" type="slidenum">
              <a:rPr lang="pt-BR" sz="1200" b="1">
                <a:latin typeface="Arial "/>
                <a:ea typeface="Arial Unicode MS" pitchFamily="34" charset="-128"/>
                <a:cs typeface="Arial Unicode MS" pitchFamily="34" charset="-128"/>
              </a:rPr>
              <a:pPr algn="r"/>
              <a:t>11</a:t>
            </a:fld>
            <a:r>
              <a:rPr lang="pt-BR" sz="1200" b="1">
                <a:latin typeface="Arial "/>
                <a:ea typeface="Arial Unicode MS" pitchFamily="34" charset="-128"/>
                <a:cs typeface="Arial Unicode MS" pitchFamily="34" charset="-128"/>
              </a:rPr>
              <a:t> / 50</a:t>
            </a:r>
          </a:p>
        </p:txBody>
      </p:sp>
      <p:pic>
        <p:nvPicPr>
          <p:cNvPr id="12294"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12295"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8"/>
          <p:cNvSpPr txBox="1">
            <a:spLocks noChangeArrowheads="1"/>
          </p:cNvSpPr>
          <p:nvPr/>
        </p:nvSpPr>
        <p:spPr bwMode="auto">
          <a:xfrm>
            <a:off x="500063" y="1071563"/>
            <a:ext cx="8143875" cy="5294312"/>
          </a:xfrm>
          <a:prstGeom prst="rect">
            <a:avLst/>
          </a:prstGeom>
          <a:solidFill>
            <a:srgbClr val="FFFF66"/>
          </a:solidFill>
          <a:ln w="28575" cmpd="thickThin">
            <a:solidFill>
              <a:schemeClr val="tx1"/>
            </a:solidFill>
            <a:miter lim="800000"/>
            <a:headEnd/>
            <a:tailEnd/>
          </a:ln>
        </p:spPr>
        <p:txBody>
          <a:bodyPr rIns="72000">
            <a:spAutoFit/>
          </a:bodyPr>
          <a:lstStyle/>
          <a:p>
            <a:pPr algn="just">
              <a:spcAft>
                <a:spcPts val="0"/>
              </a:spcAft>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sz="2200" b="1" dirty="0"/>
              <a:t> </a:t>
            </a:r>
            <a:r>
              <a:rPr lang="pt-BR" b="1" dirty="0"/>
              <a:t>Na composição da Equipe de Exame de Pagamento de Pessoal, 1 (um) de seus integrantes deverá ter participado da equipe anterior, a fim de viabilizar o acompanhamento do trabalho desenvolvido, assegurando que os problemas pendentes sejam solucionados ou, caso contrário, que sejam tomadas as medidas cabíveis para solução.</a:t>
            </a:r>
          </a:p>
          <a:p>
            <a:pPr algn="just">
              <a:spcAft>
                <a:spcPts val="0"/>
              </a:spcAft>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pt-BR" b="1" dirty="0"/>
          </a:p>
          <a:p>
            <a:pPr algn="just">
              <a:spcAft>
                <a:spcPts val="0"/>
              </a:spcAft>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b="1" dirty="0"/>
              <a:t>Para atender ao Princípio da Segregação  de  Funções,  nenhum dos membros  poderá  pertencer à:</a:t>
            </a:r>
          </a:p>
          <a:p>
            <a:pPr algn="just">
              <a:spcAft>
                <a:spcPts val="0"/>
              </a:spcAft>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pt-BR" b="1" dirty="0"/>
          </a:p>
          <a:p>
            <a:pPr marL="358775" algn="just">
              <a:spcAft>
                <a:spcPts val="0"/>
              </a:spcAft>
              <a:tabLst>
                <a:tab pos="447675" algn="l"/>
                <a:tab pos="896938" algn="l"/>
                <a:tab pos="1346200" algn="l"/>
                <a:tab pos="1793875"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b="1" dirty="0"/>
              <a:t>- Seção de Inativos e Pensionistas (SIP);</a:t>
            </a:r>
          </a:p>
          <a:p>
            <a:pPr marL="358775" algn="just">
              <a:spcAft>
                <a:spcPts val="0"/>
              </a:spcAft>
              <a:tabLst>
                <a:tab pos="447675" algn="l"/>
                <a:tab pos="896938" algn="l"/>
                <a:tab pos="1346200" algn="l"/>
                <a:tab pos="1793875"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b="1" dirty="0"/>
              <a:t>- Setor que trate do pagamento de pessoal da UG;</a:t>
            </a:r>
          </a:p>
          <a:p>
            <a:pPr marL="358775" algn="just">
              <a:spcAft>
                <a:spcPts val="0"/>
              </a:spcAft>
              <a:tabLst>
                <a:tab pos="447675" algn="l"/>
                <a:tab pos="896938" algn="l"/>
                <a:tab pos="1346200" algn="l"/>
                <a:tab pos="1793875"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b="1" dirty="0"/>
              <a:t>- Setor de Pessoal (Set </a:t>
            </a:r>
            <a:r>
              <a:rPr lang="pt-BR" b="1" dirty="0" err="1"/>
              <a:t>Pes</a:t>
            </a:r>
            <a:r>
              <a:rPr lang="pt-BR" b="1" dirty="0"/>
              <a:t>);</a:t>
            </a:r>
          </a:p>
          <a:p>
            <a:pPr marL="358775" algn="just">
              <a:spcAft>
                <a:spcPts val="0"/>
              </a:spcAft>
              <a:tabLst>
                <a:tab pos="447675" algn="l"/>
                <a:tab pos="896938" algn="l"/>
                <a:tab pos="1346200" algn="l"/>
                <a:tab pos="1793875"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b="1" dirty="0"/>
              <a:t>- Setor Financeiro (Set </a:t>
            </a:r>
            <a:r>
              <a:rPr lang="pt-BR" b="1" dirty="0" err="1"/>
              <a:t>Fin</a:t>
            </a:r>
            <a:r>
              <a:rPr lang="pt-BR" b="1" dirty="0"/>
              <a:t>);</a:t>
            </a:r>
          </a:p>
          <a:p>
            <a:pPr marL="358775" algn="just">
              <a:spcAft>
                <a:spcPts val="0"/>
              </a:spcAft>
              <a:tabLst>
                <a:tab pos="447675" algn="l"/>
                <a:tab pos="896938" algn="l"/>
                <a:tab pos="1346200" algn="l"/>
                <a:tab pos="1793875"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b="1" dirty="0">
                <a:solidFill>
                  <a:srgbClr val="000000"/>
                </a:solidFill>
              </a:rPr>
              <a:t>- Setor de Conformidade de Registro de Gestão; e  </a:t>
            </a:r>
          </a:p>
          <a:p>
            <a:pPr marL="358775" algn="just">
              <a:spcAft>
                <a:spcPts val="0"/>
              </a:spcAft>
              <a:buFontTx/>
              <a:buChar char="-"/>
              <a:tabLst>
                <a:tab pos="447675" algn="l"/>
                <a:tab pos="896938" algn="l"/>
                <a:tab pos="1346200" algn="l"/>
                <a:tab pos="1793875"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b="1" dirty="0">
                <a:solidFill>
                  <a:srgbClr val="000000"/>
                </a:solidFill>
              </a:rPr>
              <a:t> Caso  existam,  à  Assessoria  de  Apoio  para  Assuntos  Jurídicos  e  Assessoria Técnico-Normativa.</a:t>
            </a:r>
          </a:p>
          <a:p>
            <a:pPr marL="358775" algn="just">
              <a:spcAft>
                <a:spcPts val="0"/>
              </a:spcAft>
              <a:tabLst>
                <a:tab pos="447675" algn="l"/>
                <a:tab pos="896938" algn="l"/>
                <a:tab pos="1346200" algn="l"/>
                <a:tab pos="1793875"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pt-BR" b="1" dirty="0">
              <a:solidFill>
                <a:srgbClr val="000000"/>
              </a:solidFill>
            </a:endParaRPr>
          </a:p>
          <a:p>
            <a:pPr algn="just">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sz="1400" b="1" dirty="0"/>
              <a:t>* §13 e </a:t>
            </a:r>
            <a:r>
              <a:rPr lang="pt-BR" sz="1400" b="1" i="1" dirty="0"/>
              <a:t>caput</a:t>
            </a:r>
            <a:r>
              <a:rPr lang="pt-BR" sz="1400" b="1" dirty="0"/>
              <a:t>, do Art. 4º, das Normas para o Exame de Pagamento de Pessoal (EB90-N-02.001), aprovadas pela Portaria </a:t>
            </a:r>
            <a:r>
              <a:rPr lang="pt-BR" sz="1400" b="1" dirty="0" err="1"/>
              <a:t>Nr</a:t>
            </a:r>
            <a:r>
              <a:rPr lang="pt-BR" sz="1400" b="1" dirty="0"/>
              <a:t> 02-SEF, de 3 de fevereiro de 2014.</a:t>
            </a:r>
            <a:endParaRPr lang="pt-BR" sz="2200" b="1" dirty="0"/>
          </a:p>
        </p:txBody>
      </p:sp>
      <p:sp>
        <p:nvSpPr>
          <p:cNvPr id="6"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13316" name="CaixaDeTexto 6"/>
          <p:cNvSpPr txBox="1">
            <a:spLocks noChangeArrowheads="1"/>
          </p:cNvSpPr>
          <p:nvPr/>
        </p:nvSpPr>
        <p:spPr bwMode="auto">
          <a:xfrm>
            <a:off x="1214438" y="142875"/>
            <a:ext cx="6286500" cy="862013"/>
          </a:xfrm>
          <a:prstGeom prst="rect">
            <a:avLst/>
          </a:prstGeom>
          <a:noFill/>
          <a:ln w="9525">
            <a:noFill/>
            <a:miter lim="800000"/>
            <a:headEnd/>
            <a:tailEnd/>
          </a:ln>
        </p:spPr>
        <p:txBody>
          <a:bodyPr>
            <a:spAutoFit/>
          </a:bodyPr>
          <a:lstStyle/>
          <a:p>
            <a:pPr algn="ctr"/>
            <a:r>
              <a:rPr lang="pt-BR" sz="2400" b="1">
                <a:solidFill>
                  <a:srgbClr val="FFFF00"/>
                </a:solidFill>
              </a:rPr>
              <a:t>EQUIPE DO EXAME DE PAGAMENTO DE PESSOAL</a:t>
            </a:r>
          </a:p>
        </p:txBody>
      </p:sp>
      <p:sp>
        <p:nvSpPr>
          <p:cNvPr id="13317" name="Espaço Reservado para Número de Slide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a:fld id="{52B8A9E2-39A8-4E6A-8955-2ADEDF2B6F26}" type="slidenum">
              <a:rPr lang="pt-BR" sz="1200" b="1">
                <a:latin typeface="Arial "/>
                <a:ea typeface="Arial Unicode MS" pitchFamily="34" charset="-128"/>
                <a:cs typeface="Arial Unicode MS" pitchFamily="34" charset="-128"/>
              </a:rPr>
              <a:pPr algn="r"/>
              <a:t>12</a:t>
            </a:fld>
            <a:r>
              <a:rPr lang="pt-BR" sz="1200" b="1">
                <a:latin typeface="Arial "/>
                <a:ea typeface="Arial Unicode MS" pitchFamily="34" charset="-128"/>
                <a:cs typeface="Arial Unicode MS" pitchFamily="34" charset="-128"/>
              </a:rPr>
              <a:t> / 50</a:t>
            </a:r>
          </a:p>
        </p:txBody>
      </p:sp>
      <p:pic>
        <p:nvPicPr>
          <p:cNvPr id="13318"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13319"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8"/>
          <p:cNvSpPr txBox="1">
            <a:spLocks noChangeArrowheads="1"/>
          </p:cNvSpPr>
          <p:nvPr/>
        </p:nvSpPr>
        <p:spPr bwMode="auto">
          <a:xfrm>
            <a:off x="571500" y="1141413"/>
            <a:ext cx="8143875" cy="4800600"/>
          </a:xfrm>
          <a:prstGeom prst="rect">
            <a:avLst/>
          </a:prstGeom>
          <a:solidFill>
            <a:srgbClr val="FFFF66"/>
          </a:solidFill>
          <a:ln w="28575" cmpd="thickThin">
            <a:solidFill>
              <a:schemeClr val="tx1"/>
            </a:solidFill>
            <a:miter lim="800000"/>
            <a:headEnd/>
            <a:tailEnd/>
          </a:ln>
        </p:spPr>
        <p:txBody>
          <a:bodyPr>
            <a:spAutoFit/>
          </a:bodyPr>
          <a:lstStyle/>
          <a:p>
            <a:pPr marL="358775" indent="-765175">
              <a:spcAft>
                <a:spcPts val="1200"/>
              </a:spcAft>
              <a:buClr>
                <a:srgbClr val="3333CC"/>
              </a:buClr>
              <a:tabLst>
                <a:tab pos="663575" algn="l"/>
                <a:tab pos="850900" algn="l"/>
                <a:tab pos="952500" algn="l"/>
              </a:tabLst>
              <a:defRPr/>
            </a:pPr>
            <a:r>
              <a:rPr lang="pt-BR" sz="2200" b="1" dirty="0">
                <a:solidFill>
                  <a:schemeClr val="bg1">
                    <a:lumMod val="65000"/>
                  </a:schemeClr>
                </a:solidFill>
                <a:ea typeface="Arial Unicode MS" pitchFamily="34" charset="-128"/>
                <a:cs typeface="Arial Unicode MS" pitchFamily="34" charset="-128"/>
              </a:rPr>
              <a:t>1. Introdução</a:t>
            </a:r>
          </a:p>
          <a:p>
            <a:pPr marL="358775" indent="-765175">
              <a:spcAft>
                <a:spcPts val="1200"/>
              </a:spcAft>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Objetivo do Exame de Pagamento de Pessoal</a:t>
            </a:r>
          </a:p>
          <a:p>
            <a:pPr marL="358775" indent="-765175">
              <a:buClr>
                <a:srgbClr val="3333CC"/>
              </a:buClr>
              <a:tabLst>
                <a:tab pos="663575" algn="l"/>
                <a:tab pos="850900" algn="l"/>
                <a:tab pos="952500" algn="l"/>
              </a:tabLst>
              <a:defRPr/>
            </a:pPr>
            <a:r>
              <a:rPr lang="pt-BR" sz="2200" b="1" dirty="0">
                <a:ea typeface="Arial Unicode MS" pitchFamily="34" charset="-128"/>
                <a:cs typeface="Arial Unicode MS" pitchFamily="34" charset="-128"/>
              </a:rPr>
              <a:t>2. Desenvolvimento</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a. </a:t>
            </a:r>
            <a:r>
              <a:rPr lang="pt-BR" sz="2000" b="1" dirty="0">
                <a:solidFill>
                  <a:schemeClr val="bg1">
                    <a:lumMod val="65000"/>
                  </a:schemeClr>
                </a:solidFill>
              </a:rPr>
              <a:t>Peculiaridades</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b. </a:t>
            </a:r>
            <a:r>
              <a:rPr lang="pt-BR" sz="2000" b="1" dirty="0">
                <a:solidFill>
                  <a:schemeClr val="bg1">
                    <a:lumMod val="65000"/>
                  </a:schemeClr>
                </a:solidFill>
              </a:rPr>
              <a:t>Equipe do Exame de Pagamento de Pessoal</a:t>
            </a:r>
          </a:p>
          <a:p>
            <a:pPr marL="358775" indent="-765175">
              <a:buClr>
                <a:srgbClr val="3333CC"/>
              </a:buClr>
              <a:tabLst>
                <a:tab pos="663575" algn="l"/>
                <a:tab pos="850900" algn="l"/>
                <a:tab pos="952500" algn="l"/>
              </a:tabLst>
              <a:defRPr/>
            </a:pPr>
            <a:r>
              <a:rPr lang="pt-BR" sz="2000" b="1" dirty="0">
                <a:ea typeface="Arial Unicode MS" pitchFamily="34" charset="-128"/>
                <a:cs typeface="Arial Unicode MS" pitchFamily="34" charset="-128"/>
              </a:rPr>
              <a:t>	c. </a:t>
            </a:r>
            <a:r>
              <a:rPr lang="pt-BR" sz="2000" b="1" dirty="0">
                <a:solidFill>
                  <a:srgbClr val="000000"/>
                </a:solidFill>
              </a:rPr>
              <a:t>Escolha do universo a ser examinado</a:t>
            </a:r>
          </a:p>
          <a:p>
            <a:pPr marL="358775" indent="-765175">
              <a:buClr>
                <a:srgbClr val="3333CC"/>
              </a:buClr>
              <a:tabLst>
                <a:tab pos="663575" algn="l"/>
                <a:tab pos="850900" algn="l"/>
                <a:tab pos="952500" algn="l"/>
              </a:tabLst>
              <a:defRPr/>
            </a:pPr>
            <a:r>
              <a:rPr lang="pt-BR" sz="2000" b="1" dirty="0">
                <a:ea typeface="Arial Unicode MS" pitchFamily="34" charset="-128"/>
                <a:cs typeface="Arial Unicode MS" pitchFamily="34" charset="-128"/>
              </a:rPr>
              <a:t>	</a:t>
            </a:r>
            <a:r>
              <a:rPr lang="pt-BR" sz="2000" b="1" dirty="0">
                <a:solidFill>
                  <a:schemeClr val="bg1">
                    <a:lumMod val="65000"/>
                  </a:schemeClr>
                </a:solidFill>
                <a:ea typeface="Arial Unicode MS" pitchFamily="34" charset="-128"/>
                <a:cs typeface="Arial Unicode MS" pitchFamily="34" charset="-128"/>
              </a:rPr>
              <a:t>d. </a:t>
            </a:r>
            <a:r>
              <a:rPr lang="pt-BR" sz="2000" b="1" dirty="0">
                <a:solidFill>
                  <a:schemeClr val="bg1">
                    <a:lumMod val="65000"/>
                  </a:schemeClr>
                </a:solidFill>
              </a:rPr>
              <a:t>Documentos mais importantes a serem coletados para o Exame de Pagamento de Pessoal</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e. </a:t>
            </a:r>
            <a:r>
              <a:rPr lang="pt-BR" sz="2000" b="1" dirty="0">
                <a:solidFill>
                  <a:schemeClr val="bg1">
                    <a:lumMod val="65000"/>
                  </a:schemeClr>
                </a:solidFill>
              </a:rPr>
              <a:t>Instrumentos legais</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f. </a:t>
            </a:r>
            <a:r>
              <a:rPr lang="pt-BR" sz="2000" b="1" dirty="0">
                <a:solidFill>
                  <a:schemeClr val="bg1">
                    <a:lumMod val="65000"/>
                  </a:schemeClr>
                </a:solidFill>
              </a:rPr>
              <a:t>Calendário de eventos</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g. </a:t>
            </a:r>
            <a:r>
              <a:rPr lang="pt-BR" sz="2000" b="1" dirty="0">
                <a:solidFill>
                  <a:schemeClr val="bg1">
                    <a:lumMod val="65000"/>
                  </a:schemeClr>
                </a:solidFill>
              </a:rPr>
              <a:t>Atribuições gerais</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h. </a:t>
            </a:r>
            <a:r>
              <a:rPr lang="pt-BR" sz="2000" b="1" dirty="0">
                <a:solidFill>
                  <a:schemeClr val="bg1">
                    <a:lumMod val="65000"/>
                  </a:schemeClr>
                </a:solidFill>
              </a:rPr>
              <a:t>Problemas mais comuns</a:t>
            </a:r>
          </a:p>
          <a:p>
            <a:pPr marL="358775" indent="-765175">
              <a:buClr>
                <a:srgbClr val="3333CC"/>
              </a:buClr>
              <a:tabLst>
                <a:tab pos="663575" algn="l"/>
                <a:tab pos="850900" algn="l"/>
                <a:tab pos="952500" algn="l"/>
              </a:tabLst>
              <a:defRPr/>
            </a:pPr>
            <a:endParaRPr lang="pt-BR" sz="2000" b="1" dirty="0">
              <a:solidFill>
                <a:schemeClr val="bg1">
                  <a:lumMod val="65000"/>
                </a:schemeClr>
              </a:solidFill>
              <a:ea typeface="Arial Unicode MS" pitchFamily="34" charset="-128"/>
              <a:cs typeface="Arial Unicode MS" pitchFamily="34" charset="-128"/>
            </a:endParaRPr>
          </a:p>
          <a:p>
            <a:pPr marL="358775" indent="-765175">
              <a:buClr>
                <a:srgbClr val="3333CC"/>
              </a:buClr>
              <a:tabLst>
                <a:tab pos="663575" algn="l"/>
                <a:tab pos="850900" algn="l"/>
                <a:tab pos="952500" algn="l"/>
              </a:tabLst>
              <a:defRPr/>
            </a:pPr>
            <a:r>
              <a:rPr lang="pt-BR" sz="2200" b="1" dirty="0">
                <a:solidFill>
                  <a:schemeClr val="bg1">
                    <a:lumMod val="65000"/>
                  </a:schemeClr>
                </a:solidFill>
                <a:ea typeface="Arial Unicode MS" pitchFamily="34" charset="-128"/>
                <a:cs typeface="Arial Unicode MS" pitchFamily="34" charset="-128"/>
              </a:rPr>
              <a:t>3. Conclusão</a:t>
            </a:r>
          </a:p>
        </p:txBody>
      </p:sp>
      <p:sp>
        <p:nvSpPr>
          <p:cNvPr id="6"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14340" name="CaixaDeTexto 6"/>
          <p:cNvSpPr txBox="1">
            <a:spLocks noChangeArrowheads="1"/>
          </p:cNvSpPr>
          <p:nvPr/>
        </p:nvSpPr>
        <p:spPr bwMode="auto">
          <a:xfrm>
            <a:off x="1428750" y="273050"/>
            <a:ext cx="6286500" cy="584200"/>
          </a:xfrm>
          <a:prstGeom prst="rect">
            <a:avLst/>
          </a:prstGeom>
          <a:noFill/>
          <a:ln w="9525">
            <a:noFill/>
            <a:miter lim="800000"/>
            <a:headEnd/>
            <a:tailEnd/>
          </a:ln>
        </p:spPr>
        <p:txBody>
          <a:bodyPr>
            <a:spAutoFit/>
          </a:bodyPr>
          <a:lstStyle/>
          <a:p>
            <a:pPr algn="ctr"/>
            <a:r>
              <a:rPr lang="pt-BR" sz="3200" b="1">
                <a:solidFill>
                  <a:srgbClr val="FFFF00"/>
                </a:solidFill>
              </a:rPr>
              <a:t>SUMÁRIO</a:t>
            </a:r>
          </a:p>
        </p:txBody>
      </p:sp>
      <p:sp>
        <p:nvSpPr>
          <p:cNvPr id="14341" name="Espaço Reservado para Número de Slide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a:fld id="{ACAAF387-8F9D-4533-A054-D04FC52DD79E}" type="slidenum">
              <a:rPr lang="pt-BR" sz="1200" b="1">
                <a:latin typeface="Arial "/>
                <a:ea typeface="Arial Unicode MS" pitchFamily="34" charset="-128"/>
                <a:cs typeface="Arial Unicode MS" pitchFamily="34" charset="-128"/>
              </a:rPr>
              <a:pPr algn="r"/>
              <a:t>13</a:t>
            </a:fld>
            <a:r>
              <a:rPr lang="pt-BR" sz="1200" b="1">
                <a:latin typeface="Arial "/>
                <a:ea typeface="Arial Unicode MS" pitchFamily="34" charset="-128"/>
                <a:cs typeface="Arial Unicode MS" pitchFamily="34" charset="-128"/>
              </a:rPr>
              <a:t> / 50</a:t>
            </a:r>
          </a:p>
        </p:txBody>
      </p:sp>
      <p:pic>
        <p:nvPicPr>
          <p:cNvPr id="14342"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14343"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8"/>
          <p:cNvSpPr txBox="1">
            <a:spLocks noChangeArrowheads="1"/>
          </p:cNvSpPr>
          <p:nvPr/>
        </p:nvSpPr>
        <p:spPr bwMode="auto">
          <a:xfrm>
            <a:off x="500063" y="1571625"/>
            <a:ext cx="8143875" cy="4832350"/>
          </a:xfrm>
          <a:prstGeom prst="rect">
            <a:avLst/>
          </a:prstGeom>
          <a:solidFill>
            <a:srgbClr val="FFFF66"/>
          </a:solidFill>
          <a:ln w="28575" cmpd="thickThin">
            <a:solidFill>
              <a:schemeClr val="tx1"/>
            </a:solidFill>
            <a:miter lim="800000"/>
            <a:headEnd/>
            <a:tailEnd/>
          </a:ln>
        </p:spPr>
        <p:txBody>
          <a:bodyPr>
            <a:spAutoFit/>
          </a:bodyPr>
          <a:lstStyle/>
          <a:p>
            <a:pPr algn="just">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000" b="1"/>
              <a:t> Atribuição indelegável do Ordenador de Despesas.</a:t>
            </a:r>
          </a:p>
          <a:p>
            <a:pPr algn="just">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sz="2000" b="1"/>
          </a:p>
          <a:p>
            <a:pPr algn="just">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000" b="1"/>
              <a:t> Durante o Exame de Pagamento, serão examinados, obrigatoriamente, os contracheques dos implantados, dos reincluídos, dos transferidos no mês para a UG/OP, dos apresentados pela primeira vez na SIP, dos que mudaram de situação (invalidez, reforma, etc.), dos pensionistas que receberam o seu primeiro pagamento e outros casos a critério do OD.</a:t>
            </a:r>
          </a:p>
          <a:p>
            <a:pPr algn="just">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sz="2000" b="1"/>
          </a:p>
          <a:p>
            <a:pPr algn="just">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000" b="1"/>
              <a:t> Os militares da ativa, inativos, servidores públicos civis na ativa,  servidores civis aposentados, os pensionistas militares e civis  terão seus contracheques examinados por amostragem.</a:t>
            </a:r>
          </a:p>
          <a:p>
            <a:pPr algn="just">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sz="2000" b="1"/>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400" b="1"/>
              <a:t>* §1º, §2º e §9,º do Art. 4º, das Normas para o Exame de Pagamento de Pessoal (EB90-N-02.001), aprovadas pela Portaria Nr 02-SEF, de 3 de fevereiro de 2014.</a:t>
            </a:r>
            <a:endParaRPr lang="pt-BR" sz="2200" b="1"/>
          </a:p>
        </p:txBody>
      </p:sp>
      <p:sp>
        <p:nvSpPr>
          <p:cNvPr id="6"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15364" name="CaixaDeTexto 6"/>
          <p:cNvSpPr txBox="1">
            <a:spLocks noChangeArrowheads="1"/>
          </p:cNvSpPr>
          <p:nvPr/>
        </p:nvSpPr>
        <p:spPr bwMode="auto">
          <a:xfrm>
            <a:off x="1214438" y="142875"/>
            <a:ext cx="6286500" cy="830263"/>
          </a:xfrm>
          <a:prstGeom prst="rect">
            <a:avLst/>
          </a:prstGeom>
          <a:noFill/>
          <a:ln w="9525">
            <a:noFill/>
            <a:miter lim="800000"/>
            <a:headEnd/>
            <a:tailEnd/>
          </a:ln>
        </p:spPr>
        <p:txBody>
          <a:bodyPr>
            <a:spAutoFit/>
          </a:bodyPr>
          <a:lstStyle/>
          <a:p>
            <a:pPr algn="ctr"/>
            <a:r>
              <a:rPr lang="pt-BR" sz="2400" b="1">
                <a:solidFill>
                  <a:srgbClr val="FFFF00"/>
                </a:solidFill>
              </a:rPr>
              <a:t>ESCOLHA DO UNIVERSO A SER EXAMINADO</a:t>
            </a:r>
          </a:p>
        </p:txBody>
      </p:sp>
      <p:sp>
        <p:nvSpPr>
          <p:cNvPr id="15365" name="Espaço Reservado para Número de Slide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a:fld id="{5745E56A-1003-4020-B498-E87AF4A72527}" type="slidenum">
              <a:rPr lang="pt-BR" sz="1200" b="1">
                <a:latin typeface="Arial "/>
                <a:ea typeface="Arial Unicode MS" pitchFamily="34" charset="-128"/>
                <a:cs typeface="Arial Unicode MS" pitchFamily="34" charset="-128"/>
              </a:rPr>
              <a:pPr algn="r"/>
              <a:t>14</a:t>
            </a:fld>
            <a:r>
              <a:rPr lang="pt-BR" sz="1200" b="1">
                <a:latin typeface="Arial "/>
                <a:ea typeface="Arial Unicode MS" pitchFamily="34" charset="-128"/>
                <a:cs typeface="Arial Unicode MS" pitchFamily="34" charset="-128"/>
              </a:rPr>
              <a:t> / 50</a:t>
            </a:r>
          </a:p>
        </p:txBody>
      </p:sp>
      <p:pic>
        <p:nvPicPr>
          <p:cNvPr id="15366"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15367"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8"/>
          <p:cNvSpPr txBox="1">
            <a:spLocks noChangeArrowheads="1"/>
          </p:cNvSpPr>
          <p:nvPr/>
        </p:nvSpPr>
        <p:spPr bwMode="auto">
          <a:xfrm>
            <a:off x="500063" y="1785938"/>
            <a:ext cx="8143875" cy="4648200"/>
          </a:xfrm>
          <a:prstGeom prst="rect">
            <a:avLst/>
          </a:prstGeom>
          <a:solidFill>
            <a:srgbClr val="FFFF66"/>
          </a:solidFill>
          <a:ln w="28575" cmpd="thickThin">
            <a:solidFill>
              <a:schemeClr val="tx1"/>
            </a:solidFill>
            <a:miter lim="800000"/>
            <a:headEnd/>
            <a:tailEnd/>
          </a:ln>
        </p:spPr>
        <p:txBody>
          <a:bodyP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200" b="1"/>
              <a:t>    Efetivo total da UG                Efetivo anual mínimo da</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200" b="1"/>
              <a:t>                                                    UG a ser Examinado</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200"/>
              <a:t>    Até 249                                               100%</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200"/>
              <a:t>    De 250 a 499                                        82%</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200"/>
              <a:t>    De 500 a 749                                        69%</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200"/>
              <a:t>    De 750 a 999                                        59%</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200"/>
              <a:t>    De 1.000 a 2.499                                  52%</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200"/>
              <a:t>    De 2.500 a 4.999                                  30%</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200"/>
              <a:t>    De 5.000 a 9.999                                  18%</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200"/>
              <a:t>    De 10.000 a 24.999                              10%</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200"/>
              <a:t>    A partir de 25.000                                   5%</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sz="2200"/>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600" b="1"/>
              <a:t>* §3º, do Art. 4º, das Normas para o Exame de Pagamento de Pessoal (EB90-N-02.001), aprovadas pela Portaria Nr 02-SEF, de 3 de fevereiro de 2014.</a:t>
            </a:r>
            <a:endParaRPr lang="pt-BR" sz="2200"/>
          </a:p>
        </p:txBody>
      </p:sp>
      <p:sp>
        <p:nvSpPr>
          <p:cNvPr id="6"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16388" name="CaixaDeTexto 6"/>
          <p:cNvSpPr txBox="1">
            <a:spLocks noChangeArrowheads="1"/>
          </p:cNvSpPr>
          <p:nvPr/>
        </p:nvSpPr>
        <p:spPr bwMode="auto">
          <a:xfrm>
            <a:off x="1214438" y="142875"/>
            <a:ext cx="6286500" cy="830263"/>
          </a:xfrm>
          <a:prstGeom prst="rect">
            <a:avLst/>
          </a:prstGeom>
          <a:noFill/>
          <a:ln w="9525">
            <a:noFill/>
            <a:miter lim="800000"/>
            <a:headEnd/>
            <a:tailEnd/>
          </a:ln>
        </p:spPr>
        <p:txBody>
          <a:bodyPr>
            <a:spAutoFit/>
          </a:bodyPr>
          <a:lstStyle/>
          <a:p>
            <a:pPr algn="ctr"/>
            <a:r>
              <a:rPr lang="pt-BR" sz="2400" b="1">
                <a:solidFill>
                  <a:srgbClr val="FFFF00"/>
                </a:solidFill>
              </a:rPr>
              <a:t>ESCOLHA DO UNIVERSO A SER EXAMINADO</a:t>
            </a:r>
          </a:p>
        </p:txBody>
      </p:sp>
      <p:sp>
        <p:nvSpPr>
          <p:cNvPr id="16389" name="Espaço Reservado para Número de Slide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a:fld id="{3E26B3F0-11D4-4561-8DF8-9DC1357FB980}" type="slidenum">
              <a:rPr lang="pt-BR" sz="1200" b="1">
                <a:latin typeface="Arial "/>
                <a:ea typeface="Arial Unicode MS" pitchFamily="34" charset="-128"/>
                <a:cs typeface="Arial Unicode MS" pitchFamily="34" charset="-128"/>
              </a:rPr>
              <a:pPr algn="r"/>
              <a:t>15</a:t>
            </a:fld>
            <a:r>
              <a:rPr lang="pt-BR" sz="1200" b="1">
                <a:latin typeface="Arial "/>
                <a:ea typeface="Arial Unicode MS" pitchFamily="34" charset="-128"/>
                <a:cs typeface="Arial Unicode MS" pitchFamily="34" charset="-128"/>
              </a:rPr>
              <a:t> / 50</a:t>
            </a:r>
          </a:p>
        </p:txBody>
      </p:sp>
      <p:pic>
        <p:nvPicPr>
          <p:cNvPr id="16390"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16391"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8"/>
          <p:cNvSpPr txBox="1">
            <a:spLocks noChangeArrowheads="1"/>
          </p:cNvSpPr>
          <p:nvPr/>
        </p:nvSpPr>
        <p:spPr bwMode="auto">
          <a:xfrm>
            <a:off x="500063" y="1285875"/>
            <a:ext cx="8143875" cy="4800600"/>
          </a:xfrm>
          <a:prstGeom prst="rect">
            <a:avLst/>
          </a:prstGeom>
          <a:solidFill>
            <a:srgbClr val="FFFF66"/>
          </a:solidFill>
          <a:ln w="28575" cmpd="thickThin">
            <a:solidFill>
              <a:schemeClr val="tx1"/>
            </a:solidFill>
            <a:miter lim="800000"/>
            <a:headEnd/>
            <a:tailEnd/>
          </a:ln>
        </p:spPr>
        <p:txBody>
          <a:bodyPr rIns="72000">
            <a:spAutoFit/>
          </a:bodyPr>
          <a:lstStyle/>
          <a:p>
            <a:pPr algn="just">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200" b="1">
                <a:solidFill>
                  <a:srgbClr val="000000"/>
                </a:solidFill>
              </a:rPr>
              <a:t> O percentual de amostragem não deve ser ultrapassado em mais de 5% (atentar para as exceções citadas no </a:t>
            </a:r>
            <a:r>
              <a:rPr lang="pt-BR" sz="2200" b="1"/>
              <a:t>§4º, do Art. 4º, das Normas para o Exame de Pagamento de Pessoal</a:t>
            </a:r>
            <a:r>
              <a:rPr lang="pt-BR" sz="2200" b="1">
                <a:solidFill>
                  <a:srgbClr val="000000"/>
                </a:solidFill>
              </a:rPr>
              <a:t> - </a:t>
            </a:r>
            <a:r>
              <a:rPr lang="pt-BR" sz="2200" b="1"/>
              <a:t>EB90-N-02.001).</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sz="2200" b="1">
              <a:solidFill>
                <a:srgbClr val="000000"/>
              </a:solidFill>
            </a:endParaRPr>
          </a:p>
          <a:p>
            <a:pPr algn="just">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200" b="1">
                <a:solidFill>
                  <a:srgbClr val="000000"/>
                </a:solidFill>
              </a:rPr>
              <a:t> Os implantados, os reincluídos, os transferidos no mês para a UG/OP, os apresentados pela a primeira vez na SIP, os que mudaram de situação (invalidez, reforma, etc.), os pensionistas que receberam o seu primeiro pagamento e os que tiveram alterações de remuneração no mês devem ser examinados além do efetivo da amostragem.</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sz="1600" b="1"/>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sz="1600" b="1"/>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600" b="1"/>
              <a:t>* Art. 4º, das Normas para o Exame de Pagamento de Pessoal (EB90-N-02.001), aprovadas pela Portaria Nr 02-SEF, de 3 de fevereiro de 2014.</a:t>
            </a:r>
            <a:endParaRPr lang="pt-BR" sz="2200" b="1">
              <a:solidFill>
                <a:srgbClr val="000000"/>
              </a:solidFill>
            </a:endParaRPr>
          </a:p>
        </p:txBody>
      </p:sp>
      <p:sp>
        <p:nvSpPr>
          <p:cNvPr id="6"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17412" name="CaixaDeTexto 6"/>
          <p:cNvSpPr txBox="1">
            <a:spLocks noChangeArrowheads="1"/>
          </p:cNvSpPr>
          <p:nvPr/>
        </p:nvSpPr>
        <p:spPr bwMode="auto">
          <a:xfrm>
            <a:off x="1214438" y="142875"/>
            <a:ext cx="6286500" cy="830263"/>
          </a:xfrm>
          <a:prstGeom prst="rect">
            <a:avLst/>
          </a:prstGeom>
          <a:noFill/>
          <a:ln w="9525">
            <a:noFill/>
            <a:miter lim="800000"/>
            <a:headEnd/>
            <a:tailEnd/>
          </a:ln>
        </p:spPr>
        <p:txBody>
          <a:bodyPr>
            <a:spAutoFit/>
          </a:bodyPr>
          <a:lstStyle/>
          <a:p>
            <a:pPr algn="ctr"/>
            <a:r>
              <a:rPr lang="pt-BR" sz="2400" b="1">
                <a:solidFill>
                  <a:srgbClr val="FFFF00"/>
                </a:solidFill>
              </a:rPr>
              <a:t>ESCOLHA DO UNIVERSO A SER EXAMINADO</a:t>
            </a:r>
          </a:p>
        </p:txBody>
      </p:sp>
      <p:sp>
        <p:nvSpPr>
          <p:cNvPr id="17413" name="Espaço Reservado para Número de Slide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a:fld id="{9D0A359A-25B5-46D0-8D7D-78357DAC1E35}" type="slidenum">
              <a:rPr lang="pt-BR" sz="1200" b="1">
                <a:latin typeface="Arial "/>
                <a:ea typeface="Arial Unicode MS" pitchFamily="34" charset="-128"/>
                <a:cs typeface="Arial Unicode MS" pitchFamily="34" charset="-128"/>
              </a:rPr>
              <a:pPr algn="r"/>
              <a:t>16</a:t>
            </a:fld>
            <a:r>
              <a:rPr lang="pt-BR" sz="1200" b="1">
                <a:latin typeface="Arial "/>
                <a:ea typeface="Arial Unicode MS" pitchFamily="34" charset="-128"/>
                <a:cs typeface="Arial Unicode MS" pitchFamily="34" charset="-128"/>
              </a:rPr>
              <a:t> / 50</a:t>
            </a:r>
          </a:p>
        </p:txBody>
      </p:sp>
      <p:pic>
        <p:nvPicPr>
          <p:cNvPr id="17414"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17415"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8"/>
          <p:cNvSpPr txBox="1">
            <a:spLocks noChangeArrowheads="1"/>
          </p:cNvSpPr>
          <p:nvPr/>
        </p:nvSpPr>
        <p:spPr bwMode="auto">
          <a:xfrm>
            <a:off x="571500" y="1143000"/>
            <a:ext cx="8143875" cy="5294313"/>
          </a:xfrm>
          <a:prstGeom prst="rect">
            <a:avLst/>
          </a:prstGeom>
          <a:solidFill>
            <a:srgbClr val="FFFF66"/>
          </a:solidFill>
          <a:ln w="28575" cmpd="thickThin">
            <a:solidFill>
              <a:schemeClr val="tx1"/>
            </a:solidFill>
            <a:miter lim="800000"/>
            <a:headEnd/>
            <a:tailEnd/>
          </a:ln>
        </p:spPr>
        <p:txBody>
          <a:bodyPr rIns="72000">
            <a:spAutoFit/>
          </a:bodyPr>
          <a:lstStyle/>
          <a:p>
            <a:pPr algn="just">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b="1">
                <a:solidFill>
                  <a:srgbClr val="000000"/>
                </a:solidFill>
              </a:rPr>
              <a:t> Nas UG com encargos de pagamento de pessoal inativo e pensionistas, a amostragem deverá ser segmentada para três universos: militares e servidores civis na ativa; militares inativos e servidores civis aposentados; e pensionistas militares e civis.</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b="1">
              <a:solidFill>
                <a:srgbClr val="000000"/>
              </a:solidFill>
            </a:endParaRPr>
          </a:p>
          <a:p>
            <a:pPr algn="just">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b="1">
                <a:solidFill>
                  <a:srgbClr val="000000"/>
                </a:solidFill>
              </a:rPr>
              <a:t> Os agentes da administração que trabalham nas Seções que geram direitos remuneratórios ou processam pagamento de pessoal, devem ter os seus contracheques examinados, no mínimo, duas vezes ao ano, conforme indicação do OD.</a:t>
            </a:r>
          </a:p>
          <a:p>
            <a:pPr algn="just">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b="1">
              <a:solidFill>
                <a:srgbClr val="000000"/>
              </a:solidFill>
            </a:endParaRPr>
          </a:p>
          <a:p>
            <a:pPr algn="just">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b="1"/>
              <a:t>Em caso de transferência de vinculação de beneficiário de pagamento, o Setor de Pessoal da nova UG/OP, enquanto não for recebida a pasta de habilitação, deverá fazer uma análise preliminar no contracheque do recém-transferido. Caso seja detectado algum indício de incorreção ou dúvida, a mesma deverá ser sanada junto ao interessado ou à UG/OP de origem.</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b="1">
              <a:solidFill>
                <a:srgbClr val="000000"/>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600" b="1"/>
              <a:t>* Art. 4º, das Normas para o Exame de Pagamento de Pessoal (EB90-N-02.001), aprovadas pela Portaria Nr 02-SEF, de 3 de fevereiro de 2014</a:t>
            </a:r>
            <a:r>
              <a:rPr lang="pt-BR" sz="1400" b="1"/>
              <a:t>.</a:t>
            </a:r>
            <a:endParaRPr lang="pt-BR" sz="1400" b="1">
              <a:solidFill>
                <a:srgbClr val="000000"/>
              </a:solidFill>
            </a:endParaRPr>
          </a:p>
        </p:txBody>
      </p:sp>
      <p:sp>
        <p:nvSpPr>
          <p:cNvPr id="6"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18436" name="CaixaDeTexto 6"/>
          <p:cNvSpPr txBox="1">
            <a:spLocks noChangeArrowheads="1"/>
          </p:cNvSpPr>
          <p:nvPr/>
        </p:nvSpPr>
        <p:spPr bwMode="auto">
          <a:xfrm>
            <a:off x="1214438" y="142875"/>
            <a:ext cx="6286500" cy="830263"/>
          </a:xfrm>
          <a:prstGeom prst="rect">
            <a:avLst/>
          </a:prstGeom>
          <a:noFill/>
          <a:ln w="9525">
            <a:noFill/>
            <a:miter lim="800000"/>
            <a:headEnd/>
            <a:tailEnd/>
          </a:ln>
        </p:spPr>
        <p:txBody>
          <a:bodyPr>
            <a:spAutoFit/>
          </a:bodyPr>
          <a:lstStyle/>
          <a:p>
            <a:pPr algn="ctr"/>
            <a:r>
              <a:rPr lang="pt-BR" sz="2400" b="1">
                <a:solidFill>
                  <a:srgbClr val="FFFF00"/>
                </a:solidFill>
              </a:rPr>
              <a:t>ESCOLHA DO UNIVERSO A SER EXAMINADO</a:t>
            </a:r>
          </a:p>
        </p:txBody>
      </p:sp>
      <p:sp>
        <p:nvSpPr>
          <p:cNvPr id="18437" name="Espaço Reservado para Número de Slide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a:fld id="{1424D149-9F68-45EC-AA75-0F3A67C0DFB4}" type="slidenum">
              <a:rPr lang="pt-BR" sz="1200" b="1">
                <a:latin typeface="Arial "/>
                <a:ea typeface="Arial Unicode MS" pitchFamily="34" charset="-128"/>
                <a:cs typeface="Arial Unicode MS" pitchFamily="34" charset="-128"/>
              </a:rPr>
              <a:pPr algn="r"/>
              <a:t>17</a:t>
            </a:fld>
            <a:r>
              <a:rPr lang="pt-BR" sz="1200" b="1">
                <a:latin typeface="Arial "/>
                <a:ea typeface="Arial Unicode MS" pitchFamily="34" charset="-128"/>
                <a:cs typeface="Arial Unicode MS" pitchFamily="34" charset="-128"/>
              </a:rPr>
              <a:t> / 50</a:t>
            </a:r>
          </a:p>
        </p:txBody>
      </p:sp>
      <p:pic>
        <p:nvPicPr>
          <p:cNvPr id="18438"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18439"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8"/>
          <p:cNvSpPr txBox="1">
            <a:spLocks noChangeArrowheads="1"/>
          </p:cNvSpPr>
          <p:nvPr/>
        </p:nvSpPr>
        <p:spPr bwMode="auto">
          <a:xfrm>
            <a:off x="571500" y="1141413"/>
            <a:ext cx="8143875" cy="4800600"/>
          </a:xfrm>
          <a:prstGeom prst="rect">
            <a:avLst/>
          </a:prstGeom>
          <a:solidFill>
            <a:srgbClr val="FFFF66"/>
          </a:solidFill>
          <a:ln w="28575" cmpd="thickThin">
            <a:solidFill>
              <a:schemeClr val="tx1"/>
            </a:solidFill>
            <a:miter lim="800000"/>
            <a:headEnd/>
            <a:tailEnd/>
          </a:ln>
        </p:spPr>
        <p:txBody>
          <a:bodyPr>
            <a:spAutoFit/>
          </a:bodyPr>
          <a:lstStyle/>
          <a:p>
            <a:pPr marL="358775" indent="-765175">
              <a:spcAft>
                <a:spcPts val="1200"/>
              </a:spcAft>
              <a:buClr>
                <a:srgbClr val="3333CC"/>
              </a:buClr>
              <a:tabLst>
                <a:tab pos="663575" algn="l"/>
                <a:tab pos="850900" algn="l"/>
                <a:tab pos="952500" algn="l"/>
              </a:tabLst>
              <a:defRPr/>
            </a:pPr>
            <a:r>
              <a:rPr lang="pt-BR" sz="2200" b="1" dirty="0">
                <a:solidFill>
                  <a:schemeClr val="bg1">
                    <a:lumMod val="65000"/>
                  </a:schemeClr>
                </a:solidFill>
                <a:ea typeface="Arial Unicode MS" pitchFamily="34" charset="-128"/>
                <a:cs typeface="Arial Unicode MS" pitchFamily="34" charset="-128"/>
              </a:rPr>
              <a:t>1. Introdução</a:t>
            </a:r>
          </a:p>
          <a:p>
            <a:pPr marL="358775" indent="-765175">
              <a:spcAft>
                <a:spcPts val="1200"/>
              </a:spcAft>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Objetivo do Exame de Pagamento de Pessoal</a:t>
            </a:r>
          </a:p>
          <a:p>
            <a:pPr marL="358775" indent="-765175">
              <a:buClr>
                <a:srgbClr val="3333CC"/>
              </a:buClr>
              <a:tabLst>
                <a:tab pos="663575" algn="l"/>
                <a:tab pos="850900" algn="l"/>
                <a:tab pos="952500" algn="l"/>
              </a:tabLst>
              <a:defRPr/>
            </a:pPr>
            <a:r>
              <a:rPr lang="pt-BR" sz="2200" b="1" dirty="0">
                <a:ea typeface="Arial Unicode MS" pitchFamily="34" charset="-128"/>
                <a:cs typeface="Arial Unicode MS" pitchFamily="34" charset="-128"/>
              </a:rPr>
              <a:t>2. Desenvolvimento</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a. </a:t>
            </a:r>
            <a:r>
              <a:rPr lang="pt-BR" sz="2000" b="1" dirty="0">
                <a:solidFill>
                  <a:schemeClr val="bg1">
                    <a:lumMod val="65000"/>
                  </a:schemeClr>
                </a:solidFill>
              </a:rPr>
              <a:t>Peculiaridades</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b. </a:t>
            </a:r>
            <a:r>
              <a:rPr lang="pt-BR" sz="2000" b="1" dirty="0">
                <a:solidFill>
                  <a:schemeClr val="bg1">
                    <a:lumMod val="65000"/>
                  </a:schemeClr>
                </a:solidFill>
              </a:rPr>
              <a:t>Equipe do Exame de Pagamento de Pessoal</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c. </a:t>
            </a:r>
            <a:r>
              <a:rPr lang="pt-BR" sz="2000" b="1" dirty="0">
                <a:solidFill>
                  <a:schemeClr val="bg1">
                    <a:lumMod val="65000"/>
                  </a:schemeClr>
                </a:solidFill>
              </a:rPr>
              <a:t>Escolha do universo a ser examinado</a:t>
            </a:r>
          </a:p>
          <a:p>
            <a:pPr marL="358775" indent="-765175">
              <a:buClr>
                <a:srgbClr val="3333CC"/>
              </a:buClr>
              <a:tabLst>
                <a:tab pos="663575" algn="l"/>
                <a:tab pos="850900" algn="l"/>
                <a:tab pos="952500" algn="l"/>
              </a:tabLst>
              <a:defRPr/>
            </a:pPr>
            <a:r>
              <a:rPr lang="pt-BR" sz="2000" b="1" dirty="0">
                <a:ea typeface="Arial Unicode MS" pitchFamily="34" charset="-128"/>
                <a:cs typeface="Arial Unicode MS" pitchFamily="34" charset="-128"/>
              </a:rPr>
              <a:t>	d. </a:t>
            </a:r>
            <a:r>
              <a:rPr lang="pt-BR" sz="2000" b="1" dirty="0">
                <a:solidFill>
                  <a:srgbClr val="000000"/>
                </a:solidFill>
              </a:rPr>
              <a:t>Documentos mais importantes a serem coletados para o Exame de Pagamento de Pessoal</a:t>
            </a:r>
          </a:p>
          <a:p>
            <a:pPr marL="358775" indent="-765175">
              <a:buClr>
                <a:srgbClr val="3333CC"/>
              </a:buClr>
              <a:tabLst>
                <a:tab pos="663575" algn="l"/>
                <a:tab pos="850900" algn="l"/>
                <a:tab pos="952500" algn="l"/>
              </a:tabLst>
              <a:defRPr/>
            </a:pPr>
            <a:r>
              <a:rPr lang="pt-BR" sz="2000" b="1" dirty="0">
                <a:solidFill>
                  <a:srgbClr val="000000"/>
                </a:solidFill>
                <a:ea typeface="Arial Unicode MS" pitchFamily="34" charset="-128"/>
                <a:cs typeface="Arial Unicode MS" pitchFamily="34" charset="-128"/>
              </a:rPr>
              <a:t>	</a:t>
            </a:r>
            <a:r>
              <a:rPr lang="pt-BR" sz="2000" b="1" dirty="0">
                <a:solidFill>
                  <a:schemeClr val="bg1">
                    <a:lumMod val="65000"/>
                  </a:schemeClr>
                </a:solidFill>
                <a:ea typeface="Arial Unicode MS" pitchFamily="34" charset="-128"/>
                <a:cs typeface="Arial Unicode MS" pitchFamily="34" charset="-128"/>
              </a:rPr>
              <a:t>e. </a:t>
            </a:r>
            <a:r>
              <a:rPr lang="pt-BR" sz="2000" b="1" dirty="0">
                <a:solidFill>
                  <a:schemeClr val="bg1">
                    <a:lumMod val="65000"/>
                  </a:schemeClr>
                </a:solidFill>
              </a:rPr>
              <a:t>Instrumentos legais</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f. </a:t>
            </a:r>
            <a:r>
              <a:rPr lang="pt-BR" sz="2000" b="1" dirty="0">
                <a:solidFill>
                  <a:schemeClr val="bg1">
                    <a:lumMod val="65000"/>
                  </a:schemeClr>
                </a:solidFill>
              </a:rPr>
              <a:t>Calendário de eventos</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g. </a:t>
            </a:r>
            <a:r>
              <a:rPr lang="pt-BR" sz="2000" b="1" dirty="0">
                <a:solidFill>
                  <a:schemeClr val="bg1">
                    <a:lumMod val="65000"/>
                  </a:schemeClr>
                </a:solidFill>
              </a:rPr>
              <a:t>Atribuições gerais</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h. </a:t>
            </a:r>
            <a:r>
              <a:rPr lang="pt-BR" sz="2000" b="1" dirty="0">
                <a:solidFill>
                  <a:schemeClr val="bg1">
                    <a:lumMod val="65000"/>
                  </a:schemeClr>
                </a:solidFill>
              </a:rPr>
              <a:t>Problemas mais comuns</a:t>
            </a:r>
          </a:p>
          <a:p>
            <a:pPr marL="358775" indent="-765175">
              <a:buClr>
                <a:srgbClr val="3333CC"/>
              </a:buClr>
              <a:tabLst>
                <a:tab pos="663575" algn="l"/>
                <a:tab pos="850900" algn="l"/>
                <a:tab pos="952500" algn="l"/>
              </a:tabLst>
              <a:defRPr/>
            </a:pPr>
            <a:endParaRPr lang="pt-BR" sz="2000" b="1" dirty="0">
              <a:solidFill>
                <a:schemeClr val="bg1">
                  <a:lumMod val="65000"/>
                </a:schemeClr>
              </a:solidFill>
              <a:ea typeface="Arial Unicode MS" pitchFamily="34" charset="-128"/>
              <a:cs typeface="Arial Unicode MS" pitchFamily="34" charset="-128"/>
            </a:endParaRPr>
          </a:p>
          <a:p>
            <a:pPr marL="358775" indent="-765175">
              <a:buClr>
                <a:srgbClr val="3333CC"/>
              </a:buClr>
              <a:tabLst>
                <a:tab pos="663575" algn="l"/>
                <a:tab pos="850900" algn="l"/>
                <a:tab pos="952500" algn="l"/>
              </a:tabLst>
              <a:defRPr/>
            </a:pPr>
            <a:r>
              <a:rPr lang="pt-BR" sz="2200" b="1" dirty="0">
                <a:solidFill>
                  <a:schemeClr val="bg1">
                    <a:lumMod val="65000"/>
                  </a:schemeClr>
                </a:solidFill>
                <a:ea typeface="Arial Unicode MS" pitchFamily="34" charset="-128"/>
                <a:cs typeface="Arial Unicode MS" pitchFamily="34" charset="-128"/>
              </a:rPr>
              <a:t>3. Conclusão</a:t>
            </a:r>
          </a:p>
        </p:txBody>
      </p:sp>
      <p:sp>
        <p:nvSpPr>
          <p:cNvPr id="6"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19460" name="CaixaDeTexto 6"/>
          <p:cNvSpPr txBox="1">
            <a:spLocks noChangeArrowheads="1"/>
          </p:cNvSpPr>
          <p:nvPr/>
        </p:nvSpPr>
        <p:spPr bwMode="auto">
          <a:xfrm>
            <a:off x="1428750" y="273050"/>
            <a:ext cx="6286500" cy="584200"/>
          </a:xfrm>
          <a:prstGeom prst="rect">
            <a:avLst/>
          </a:prstGeom>
          <a:noFill/>
          <a:ln w="9525">
            <a:noFill/>
            <a:miter lim="800000"/>
            <a:headEnd/>
            <a:tailEnd/>
          </a:ln>
        </p:spPr>
        <p:txBody>
          <a:bodyPr>
            <a:spAutoFit/>
          </a:bodyPr>
          <a:lstStyle/>
          <a:p>
            <a:pPr algn="ctr"/>
            <a:r>
              <a:rPr lang="pt-BR" sz="3200" b="1">
                <a:solidFill>
                  <a:srgbClr val="FFFF00"/>
                </a:solidFill>
              </a:rPr>
              <a:t>SUMÁRIO</a:t>
            </a:r>
          </a:p>
        </p:txBody>
      </p:sp>
      <p:sp>
        <p:nvSpPr>
          <p:cNvPr id="19461" name="Espaço Reservado para Número de Slide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a:fld id="{E6C348A8-2579-4197-BBAE-E735755848A2}" type="slidenum">
              <a:rPr lang="pt-BR" sz="1200" b="1">
                <a:latin typeface="Arial "/>
                <a:ea typeface="Arial Unicode MS" pitchFamily="34" charset="-128"/>
                <a:cs typeface="Arial Unicode MS" pitchFamily="34" charset="-128"/>
              </a:rPr>
              <a:pPr algn="r"/>
              <a:t>18</a:t>
            </a:fld>
            <a:r>
              <a:rPr lang="pt-BR" sz="1200" b="1">
                <a:latin typeface="Arial "/>
                <a:ea typeface="Arial Unicode MS" pitchFamily="34" charset="-128"/>
                <a:cs typeface="Arial Unicode MS" pitchFamily="34" charset="-128"/>
              </a:rPr>
              <a:t> / 50</a:t>
            </a:r>
          </a:p>
        </p:txBody>
      </p:sp>
      <p:pic>
        <p:nvPicPr>
          <p:cNvPr id="19462"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19463"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8"/>
          <p:cNvSpPr txBox="1">
            <a:spLocks noChangeArrowheads="1"/>
          </p:cNvSpPr>
          <p:nvPr/>
        </p:nvSpPr>
        <p:spPr bwMode="auto">
          <a:xfrm>
            <a:off x="500063" y="1357313"/>
            <a:ext cx="8143875" cy="4800600"/>
          </a:xfrm>
          <a:prstGeom prst="rect">
            <a:avLst/>
          </a:prstGeom>
          <a:solidFill>
            <a:srgbClr val="FFFF66"/>
          </a:solidFill>
          <a:ln w="28575" cmpd="thickThin">
            <a:solidFill>
              <a:schemeClr val="tx1"/>
            </a:solidFill>
            <a:miter lim="800000"/>
            <a:headEnd/>
            <a:tailEnd/>
          </a:ln>
        </p:spPr>
        <p:txBody>
          <a:bodyPr>
            <a:spAutoFit/>
          </a:bodyPr>
          <a:lstStyle/>
          <a:p>
            <a:pPr algn="just">
              <a:spcBef>
                <a:spcPts val="0"/>
              </a:spcBef>
              <a:tabLst>
                <a:tab pos="446088" algn="l"/>
                <a:tab pos="895350" algn="l"/>
                <a:tab pos="1076325"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pt-BR" b="1" dirty="0"/>
              <a:t>      Art. 6º, das Normas para o Exame de Pagamento de Pessoal (EB90-N-02.001):</a:t>
            </a:r>
            <a:r>
              <a:rPr lang="ar-SA" b="1" dirty="0"/>
              <a:t>‏</a:t>
            </a:r>
            <a:endParaRPr lang="pt-BR" b="1" dirty="0"/>
          </a:p>
          <a:p>
            <a:pPr marL="338138" lvl="1" indent="-338138" algn="just">
              <a:lnSpc>
                <a:spcPct val="150000"/>
              </a:lnSpc>
              <a:spcBef>
                <a:spcPts val="0"/>
              </a:spcBef>
              <a:buClr>
                <a:srgbClr val="000099"/>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pt-BR" b="1" dirty="0"/>
              <a:t>- Incisos I e II: conformidade do FIP/FAP digital com o BI da OM.</a:t>
            </a:r>
          </a:p>
          <a:p>
            <a:pPr marL="338138" lvl="1" indent="-338138" algn="just">
              <a:lnSpc>
                <a:spcPct val="150000"/>
              </a:lnSpc>
              <a:spcBef>
                <a:spcPts val="0"/>
              </a:spcBef>
              <a:buClr>
                <a:srgbClr val="000099"/>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pt-BR" b="1" dirty="0"/>
              <a:t>- Inciso III: Relatório do Exame de Pagamento do mês anterior.</a:t>
            </a:r>
          </a:p>
          <a:p>
            <a:pPr marL="3175" lvl="1" indent="-3175" algn="just">
              <a:lnSpc>
                <a:spcPct val="150000"/>
              </a:lnSpc>
              <a:spcBef>
                <a:spcPts val="0"/>
              </a:spcBef>
              <a:buClr>
                <a:srgbClr val="000099"/>
              </a:buClr>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pt-BR" b="1" dirty="0"/>
              <a:t> Inciso IV: Relatórios de Críticas de Militares da Ativa (PPM), de Militares Inativos (PPI), de Pensionistas (PPT) e de Pecuniária (PPZ), bem como informações de inclusão e de exclusão de beneficiários de pagamento.</a:t>
            </a:r>
          </a:p>
          <a:p>
            <a:pPr marL="0" lvl="1" algn="just">
              <a:lnSpc>
                <a:spcPct val="150000"/>
              </a:lnSpc>
              <a:spcBef>
                <a:spcPts val="0"/>
              </a:spcBef>
              <a:buClr>
                <a:srgbClr val="000099"/>
              </a:buClr>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pt-BR" b="1" dirty="0"/>
              <a:t> Inciso V: Relatório Nominal </a:t>
            </a:r>
            <a:r>
              <a:rPr lang="pt-BR" b="1" dirty="0">
                <a:solidFill>
                  <a:srgbClr val="FF0000"/>
                </a:solidFill>
              </a:rPr>
              <a:t>de Efetivo Existente </a:t>
            </a:r>
            <a:r>
              <a:rPr lang="pt-BR" b="1" dirty="0"/>
              <a:t>do Chefe do Setor de Pessoal e Relatório Nominal </a:t>
            </a:r>
            <a:r>
              <a:rPr lang="pt-BR" b="1" dirty="0">
                <a:solidFill>
                  <a:srgbClr val="FF0000"/>
                </a:solidFill>
              </a:rPr>
              <a:t>de Contemplados com Pagamento da OM</a:t>
            </a:r>
            <a:r>
              <a:rPr lang="pt-BR" b="1" dirty="0"/>
              <a:t>.</a:t>
            </a:r>
          </a:p>
          <a:p>
            <a:pPr marL="0" lvl="1" algn="just">
              <a:lnSpc>
                <a:spcPct val="150000"/>
              </a:lnSpc>
              <a:spcBef>
                <a:spcPts val="0"/>
              </a:spcBef>
              <a:buClr>
                <a:srgbClr val="000099"/>
              </a:buClr>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pt-BR" b="1" dirty="0"/>
              <a:t> Inciso VI: Relatório de Pagamento com alterações.</a:t>
            </a:r>
          </a:p>
          <a:p>
            <a:pPr marL="3175" lvl="1" indent="-3175" algn="just">
              <a:lnSpc>
                <a:spcPct val="150000"/>
              </a:lnSpc>
              <a:spcBef>
                <a:spcPts val="0"/>
              </a:spcBef>
              <a:buClr>
                <a:srgbClr val="000099"/>
              </a:buClr>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pt-BR" b="1" dirty="0"/>
              <a:t> Inciso VII: Espelho de contracheque.</a:t>
            </a:r>
          </a:p>
          <a:p>
            <a:pPr marL="3175" lvl="1" indent="-3175" algn="just">
              <a:lnSpc>
                <a:spcPct val="150000"/>
              </a:lnSpc>
              <a:spcBef>
                <a:spcPts val="0"/>
              </a:spcBef>
              <a:buClr>
                <a:srgbClr val="000099"/>
              </a:buClr>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pt-BR" b="1" dirty="0"/>
              <a:t> Inciso VIII: Ficha Financeira ou pesquisa financeira.</a:t>
            </a:r>
          </a:p>
        </p:txBody>
      </p:sp>
      <p:sp>
        <p:nvSpPr>
          <p:cNvPr id="6"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20484" name="CaixaDeTexto 6"/>
          <p:cNvSpPr txBox="1">
            <a:spLocks noChangeArrowheads="1"/>
          </p:cNvSpPr>
          <p:nvPr/>
        </p:nvSpPr>
        <p:spPr bwMode="auto">
          <a:xfrm>
            <a:off x="1214438" y="214313"/>
            <a:ext cx="6286500" cy="708025"/>
          </a:xfrm>
          <a:prstGeom prst="rect">
            <a:avLst/>
          </a:prstGeom>
          <a:noFill/>
          <a:ln w="9525">
            <a:noFill/>
            <a:miter lim="800000"/>
            <a:headEnd/>
            <a:tailEnd/>
          </a:ln>
        </p:spPr>
        <p:txBody>
          <a:bodyPr>
            <a:spAutoFit/>
          </a:bodyPr>
          <a:lstStyle/>
          <a:p>
            <a:pPr algn="ctr"/>
            <a:r>
              <a:rPr lang="pt-BR" sz="2000" b="1" dirty="0">
                <a:solidFill>
                  <a:srgbClr val="FFFF00"/>
                </a:solidFill>
              </a:rPr>
              <a:t>DOCUMENTOS MAIS IMPORTANTES </a:t>
            </a:r>
            <a:r>
              <a:rPr lang="pt-BR" sz="2000" b="1" dirty="0" smtClean="0">
                <a:solidFill>
                  <a:srgbClr val="FFFF00"/>
                </a:solidFill>
              </a:rPr>
              <a:t>PARA </a:t>
            </a:r>
            <a:r>
              <a:rPr lang="pt-BR" sz="2000" b="1" dirty="0">
                <a:solidFill>
                  <a:srgbClr val="FFFF00"/>
                </a:solidFill>
              </a:rPr>
              <a:t>O EXAME DE PAGAMENTO</a:t>
            </a:r>
          </a:p>
        </p:txBody>
      </p:sp>
      <p:sp>
        <p:nvSpPr>
          <p:cNvPr id="20485" name="Espaço Reservado para Número de Slide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a:fld id="{A7469884-599F-43AD-9E68-944383A5AD2A}" type="slidenum">
              <a:rPr lang="pt-BR" sz="1200" b="1">
                <a:latin typeface="Arial "/>
                <a:ea typeface="Arial Unicode MS" pitchFamily="34" charset="-128"/>
                <a:cs typeface="Arial Unicode MS" pitchFamily="34" charset="-128"/>
              </a:rPr>
              <a:pPr algn="r"/>
              <a:t>19</a:t>
            </a:fld>
            <a:r>
              <a:rPr lang="pt-BR" sz="1200" b="1">
                <a:latin typeface="Arial "/>
                <a:ea typeface="Arial Unicode MS" pitchFamily="34" charset="-128"/>
                <a:cs typeface="Arial Unicode MS" pitchFamily="34" charset="-128"/>
              </a:rPr>
              <a:t> / 50</a:t>
            </a:r>
          </a:p>
        </p:txBody>
      </p:sp>
      <p:pic>
        <p:nvPicPr>
          <p:cNvPr id="20486"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20487"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8"/>
          <p:cNvSpPr txBox="1">
            <a:spLocks noChangeArrowheads="1"/>
          </p:cNvSpPr>
          <p:nvPr/>
        </p:nvSpPr>
        <p:spPr bwMode="auto">
          <a:xfrm>
            <a:off x="500063" y="3000375"/>
            <a:ext cx="8143875" cy="584200"/>
          </a:xfrm>
          <a:prstGeom prst="rect">
            <a:avLst/>
          </a:prstGeom>
          <a:solidFill>
            <a:srgbClr val="FFFF66"/>
          </a:solidFill>
          <a:ln w="28575" cmpd="thickThin">
            <a:solidFill>
              <a:schemeClr val="tx1"/>
            </a:solidFill>
            <a:miter lim="800000"/>
            <a:headEnd/>
            <a:tailEnd/>
          </a:ln>
        </p:spPr>
        <p:txBody>
          <a:bodyPr>
            <a:spAutoFit/>
          </a:bodyPr>
          <a:lstStyle/>
          <a:p>
            <a:pPr marL="358775" indent="-765175" algn="ctr">
              <a:spcAft>
                <a:spcPts val="1200"/>
              </a:spcAft>
              <a:buClr>
                <a:srgbClr val="3333CC"/>
              </a:buClr>
              <a:tabLst>
                <a:tab pos="663575" algn="l"/>
                <a:tab pos="850900" algn="l"/>
                <a:tab pos="952500" algn="l"/>
              </a:tabLst>
            </a:pPr>
            <a:r>
              <a:rPr lang="pt-BR" sz="3200" b="1">
                <a:ea typeface="Arial Unicode MS" pitchFamily="34" charset="-128"/>
                <a:cs typeface="Arial Unicode MS" pitchFamily="34" charset="-128"/>
              </a:rPr>
              <a:t>EXAME DE PAGAMENTO DE PESSOAL</a:t>
            </a:r>
          </a:p>
        </p:txBody>
      </p:sp>
      <p:sp>
        <p:nvSpPr>
          <p:cNvPr id="6"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3076" name="CaixaDeTexto 6"/>
          <p:cNvSpPr txBox="1">
            <a:spLocks noChangeArrowheads="1"/>
          </p:cNvSpPr>
          <p:nvPr/>
        </p:nvSpPr>
        <p:spPr bwMode="auto">
          <a:xfrm>
            <a:off x="1428750" y="273050"/>
            <a:ext cx="6286500" cy="584200"/>
          </a:xfrm>
          <a:prstGeom prst="rect">
            <a:avLst/>
          </a:prstGeom>
          <a:noFill/>
          <a:ln w="9525">
            <a:noFill/>
            <a:miter lim="800000"/>
            <a:headEnd/>
            <a:tailEnd/>
          </a:ln>
        </p:spPr>
        <p:txBody>
          <a:bodyPr>
            <a:spAutoFit/>
          </a:bodyPr>
          <a:lstStyle/>
          <a:p>
            <a:pPr algn="ctr"/>
            <a:r>
              <a:rPr lang="pt-BR" sz="3200" b="1">
                <a:solidFill>
                  <a:srgbClr val="FFFF00"/>
                </a:solidFill>
              </a:rPr>
              <a:t>ASSUNTO</a:t>
            </a:r>
          </a:p>
        </p:txBody>
      </p:sp>
      <p:sp>
        <p:nvSpPr>
          <p:cNvPr id="3077" name="Espaço Reservado para Número de Slide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a:fld id="{7BB11CCA-46A5-43A7-A108-C4259EEFDB43}" type="slidenum">
              <a:rPr lang="pt-BR" sz="1200" b="1">
                <a:latin typeface="Arial "/>
                <a:ea typeface="Arial Unicode MS" pitchFamily="34" charset="-128"/>
                <a:cs typeface="Arial Unicode MS" pitchFamily="34" charset="-128"/>
              </a:rPr>
              <a:pPr algn="r"/>
              <a:t>2</a:t>
            </a:fld>
            <a:r>
              <a:rPr lang="pt-BR" sz="1200" b="1">
                <a:latin typeface="Arial "/>
                <a:ea typeface="Arial Unicode MS" pitchFamily="34" charset="-128"/>
                <a:cs typeface="Arial Unicode MS" pitchFamily="34" charset="-128"/>
              </a:rPr>
              <a:t> /50</a:t>
            </a:r>
          </a:p>
        </p:txBody>
      </p:sp>
      <p:pic>
        <p:nvPicPr>
          <p:cNvPr id="3078"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3079"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8"/>
          <p:cNvSpPr txBox="1">
            <a:spLocks noChangeArrowheads="1"/>
          </p:cNvSpPr>
          <p:nvPr/>
        </p:nvSpPr>
        <p:spPr bwMode="auto">
          <a:xfrm>
            <a:off x="571500" y="1714500"/>
            <a:ext cx="8143875" cy="4478338"/>
          </a:xfrm>
          <a:prstGeom prst="rect">
            <a:avLst/>
          </a:prstGeom>
          <a:solidFill>
            <a:srgbClr val="FFFF66"/>
          </a:solidFill>
          <a:ln w="28575" cmpd="thickThin">
            <a:solidFill>
              <a:schemeClr val="tx1"/>
            </a:solidFill>
            <a:miter lim="800000"/>
            <a:headEnd/>
            <a:tailEnd/>
          </a:ln>
        </p:spPr>
        <p:txBody>
          <a:bodyPr>
            <a:spAutoFit/>
          </a:bodyPr>
          <a:lstStyle/>
          <a:p>
            <a:pPr marL="3175" indent="-3175" algn="just">
              <a:tabLst>
                <a:tab pos="446088" algn="l"/>
                <a:tab pos="895350" algn="l"/>
                <a:tab pos="1249363"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pt-BR" b="1"/>
              <a:t>      Art. 6º, das Normas para o Exame de Pagamento de Pessoal (EB90-N-02.001):</a:t>
            </a:r>
            <a:r>
              <a:rPr lang="ar-SA" b="1"/>
              <a:t>‏</a:t>
            </a:r>
            <a:endParaRPr lang="pt-BR" b="1"/>
          </a:p>
          <a:p>
            <a:pPr marL="3175" lvl="1" indent="-3175" algn="just">
              <a:lnSpc>
                <a:spcPct val="150000"/>
              </a:lnSpc>
              <a:buClr>
                <a:srgbClr val="000099"/>
              </a:buClr>
              <a:buFontTx/>
              <a:buChar char="-"/>
              <a:tabLst>
                <a:tab pos="446088" algn="l"/>
                <a:tab pos="895350" algn="l"/>
                <a:tab pos="1249363"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pt-BR" b="1"/>
              <a:t> Inciso IX: Ficha cadastro do militar.</a:t>
            </a:r>
          </a:p>
          <a:p>
            <a:pPr marL="3175" lvl="1" indent="-3175" algn="just">
              <a:lnSpc>
                <a:spcPct val="150000"/>
              </a:lnSpc>
              <a:buClr>
                <a:srgbClr val="000099"/>
              </a:buClr>
              <a:buFontTx/>
              <a:buChar char="-"/>
              <a:tabLst>
                <a:tab pos="446088" algn="l"/>
                <a:tab pos="895350" algn="l"/>
                <a:tab pos="1249363"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pt-BR" b="1"/>
              <a:t> Inciso X: Relatório de contracheques negativos.</a:t>
            </a:r>
          </a:p>
          <a:p>
            <a:pPr marL="3175" lvl="1" indent="-3175" algn="just">
              <a:lnSpc>
                <a:spcPct val="150000"/>
              </a:lnSpc>
              <a:buClr>
                <a:srgbClr val="000099"/>
              </a:buClr>
              <a:buFontTx/>
              <a:buChar char="-"/>
              <a:tabLst>
                <a:tab pos="446088" algn="l"/>
                <a:tab pos="895350" algn="l"/>
                <a:tab pos="1249363"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pt-BR" b="1"/>
              <a:t> Inciso XI: Relatório das Inconsistências Bancárias relativas ao pagamento do mês anterior, com os respectivos comprovantes do pagamento ou recolhimento ao CPEx. </a:t>
            </a:r>
          </a:p>
          <a:p>
            <a:pPr marL="3175" lvl="1" indent="-3175" algn="just">
              <a:lnSpc>
                <a:spcPct val="150000"/>
              </a:lnSpc>
              <a:buClr>
                <a:srgbClr val="000099"/>
              </a:buClr>
              <a:buFontTx/>
              <a:buChar char="-"/>
              <a:tabLst>
                <a:tab pos="446088" algn="l"/>
                <a:tab pos="895350" algn="l"/>
                <a:tab pos="1249363"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pt-BR" b="1"/>
              <a:t> Inciso XII: Relatório de Exclusão de Descontos pelo OD, feitos no SISCONSIG.</a:t>
            </a:r>
          </a:p>
          <a:p>
            <a:pPr marL="3175" lvl="1" indent="-3175" algn="just">
              <a:lnSpc>
                <a:spcPct val="150000"/>
              </a:lnSpc>
              <a:buClr>
                <a:srgbClr val="000099"/>
              </a:buClr>
              <a:buFontTx/>
              <a:buChar char="-"/>
              <a:tabLst>
                <a:tab pos="446088" algn="l"/>
                <a:tab pos="895350" algn="l"/>
                <a:tab pos="1249363"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pt-BR" b="1"/>
              <a:t> Inciso XIII: Processos de Pagamento de Despesas de Exercícios Anteriores. </a:t>
            </a:r>
            <a:endParaRPr lang="pt-BR" sz="2200" b="1"/>
          </a:p>
        </p:txBody>
      </p:sp>
      <p:sp>
        <p:nvSpPr>
          <p:cNvPr id="6"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21508" name="CaixaDeTexto 6"/>
          <p:cNvSpPr txBox="1">
            <a:spLocks noChangeArrowheads="1"/>
          </p:cNvSpPr>
          <p:nvPr/>
        </p:nvSpPr>
        <p:spPr bwMode="auto">
          <a:xfrm>
            <a:off x="1214438" y="214313"/>
            <a:ext cx="6286500" cy="708025"/>
          </a:xfrm>
          <a:prstGeom prst="rect">
            <a:avLst/>
          </a:prstGeom>
          <a:noFill/>
          <a:ln w="9525">
            <a:noFill/>
            <a:miter lim="800000"/>
            <a:headEnd/>
            <a:tailEnd/>
          </a:ln>
        </p:spPr>
        <p:txBody>
          <a:bodyPr>
            <a:spAutoFit/>
          </a:bodyPr>
          <a:lstStyle/>
          <a:p>
            <a:pPr algn="ctr"/>
            <a:r>
              <a:rPr lang="pt-BR" sz="2000" b="1" dirty="0">
                <a:solidFill>
                  <a:srgbClr val="FFFF00"/>
                </a:solidFill>
              </a:rPr>
              <a:t>DOCUMENTOS MAIS IMPORTANTES </a:t>
            </a:r>
            <a:r>
              <a:rPr lang="pt-BR" sz="2000" b="1" dirty="0" smtClean="0">
                <a:solidFill>
                  <a:srgbClr val="FFFF00"/>
                </a:solidFill>
              </a:rPr>
              <a:t>PARA </a:t>
            </a:r>
            <a:r>
              <a:rPr lang="pt-BR" sz="2000" b="1" dirty="0">
                <a:solidFill>
                  <a:srgbClr val="FFFF00"/>
                </a:solidFill>
              </a:rPr>
              <a:t>O EXAME DE PAGAMENTO</a:t>
            </a:r>
          </a:p>
        </p:txBody>
      </p:sp>
      <p:sp>
        <p:nvSpPr>
          <p:cNvPr id="21509" name="Espaço Reservado para Número de Slide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a:fld id="{2A4BE87C-1F61-40B9-87CA-851D3D61A922}" type="slidenum">
              <a:rPr lang="pt-BR" sz="1200" b="1">
                <a:latin typeface="Arial "/>
                <a:ea typeface="Arial Unicode MS" pitchFamily="34" charset="-128"/>
                <a:cs typeface="Arial Unicode MS" pitchFamily="34" charset="-128"/>
              </a:rPr>
              <a:pPr algn="r"/>
              <a:t>20</a:t>
            </a:fld>
            <a:r>
              <a:rPr lang="pt-BR" sz="1200" b="1">
                <a:latin typeface="Arial "/>
                <a:ea typeface="Arial Unicode MS" pitchFamily="34" charset="-128"/>
                <a:cs typeface="Arial Unicode MS" pitchFamily="34" charset="-128"/>
              </a:rPr>
              <a:t> / 50</a:t>
            </a:r>
          </a:p>
        </p:txBody>
      </p:sp>
      <p:pic>
        <p:nvPicPr>
          <p:cNvPr id="21510"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21511"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4"/>
          <p:cNvSpPr>
            <a:spLocks noChangeArrowheads="1"/>
          </p:cNvSpPr>
          <p:nvPr/>
        </p:nvSpPr>
        <p:spPr bwMode="auto">
          <a:xfrm>
            <a:off x="0" y="3673475"/>
            <a:ext cx="9144000" cy="1588"/>
          </a:xfrm>
          <a:prstGeom prst="rect">
            <a:avLst/>
          </a:prstGeom>
          <a:noFill/>
          <a:ln w="9525">
            <a:noFill/>
            <a:round/>
            <a:headEnd/>
            <a:tailEnd/>
          </a:ln>
        </p:spPr>
        <p:txBody>
          <a:bodyPr wrap="none" anchor="ctr"/>
          <a:lstStyle/>
          <a:p>
            <a:endParaRPr lang="pt-BR" altLang="pt-BR"/>
          </a:p>
        </p:txBody>
      </p:sp>
      <p:sp>
        <p:nvSpPr>
          <p:cNvPr id="97283" name="Rectangle 6"/>
          <p:cNvSpPr>
            <a:spLocks noChangeArrowheads="1"/>
          </p:cNvSpPr>
          <p:nvPr/>
        </p:nvSpPr>
        <p:spPr bwMode="auto">
          <a:xfrm>
            <a:off x="546100" y="1557338"/>
            <a:ext cx="8347075" cy="4535487"/>
          </a:xfrm>
          <a:prstGeom prst="rect">
            <a:avLst/>
          </a:prstGeom>
          <a:noFill/>
          <a:ln w="9525">
            <a:noFill/>
            <a:round/>
            <a:headEnd/>
            <a:tailEnd/>
          </a:ln>
        </p:spPr>
        <p:txBody>
          <a:bodyPr wrap="none" anchor="ctr"/>
          <a:lstStyle/>
          <a:p>
            <a:endParaRPr lang="pt-BR" altLang="pt-BR"/>
          </a:p>
        </p:txBody>
      </p:sp>
      <p:sp>
        <p:nvSpPr>
          <p:cNvPr id="97285" name="Rectangle 5"/>
          <p:cNvSpPr>
            <a:spLocks noChangeArrowheads="1"/>
          </p:cNvSpPr>
          <p:nvPr/>
        </p:nvSpPr>
        <p:spPr bwMode="auto">
          <a:xfrm>
            <a:off x="2786063" y="1357298"/>
            <a:ext cx="3448050" cy="463550"/>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400" dirty="0">
                <a:solidFill>
                  <a:srgbClr val="000000"/>
                </a:solidFill>
              </a:rPr>
              <a:t>Relatório de Crítica</a:t>
            </a:r>
          </a:p>
        </p:txBody>
      </p:sp>
      <p:sp>
        <p:nvSpPr>
          <p:cNvPr id="97286" name="Rectangle 5"/>
          <p:cNvSpPr>
            <a:spLocks noChangeArrowheads="1"/>
          </p:cNvSpPr>
          <p:nvPr/>
        </p:nvSpPr>
        <p:spPr bwMode="auto">
          <a:xfrm>
            <a:off x="2643188" y="928670"/>
            <a:ext cx="3941762" cy="463550"/>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400" dirty="0">
                <a:solidFill>
                  <a:srgbClr val="FF0000"/>
                </a:solidFill>
              </a:rPr>
              <a:t>Análise do Pagamento</a:t>
            </a:r>
          </a:p>
        </p:txBody>
      </p:sp>
      <p:sp>
        <p:nvSpPr>
          <p:cNvPr id="97291" name="Espaço Reservado para Número de Slide 9"/>
          <p:cNvSpPr>
            <a:spLocks noGrp="1"/>
          </p:cNvSpPr>
          <p:nvPr>
            <p:ph type="sldNum" sz="quarter" idx="12"/>
          </p:nvPr>
        </p:nvSpPr>
        <p:spPr bwMode="auto">
          <a:xfrm>
            <a:off x="6858000" y="6381750"/>
            <a:ext cx="2133600" cy="476250"/>
          </a:xfrm>
          <a:ln>
            <a:miter lim="800000"/>
            <a:headEnd/>
            <a:tailEnd/>
          </a:ln>
        </p:spPr>
        <p:txBody>
          <a:bodyPr wrap="square" numCol="1" anchorCtr="0" compatLnSpc="1">
            <a:prstTxWarp prst="textNoShape">
              <a:avLst/>
            </a:prstTxWarp>
          </a:bodyPr>
          <a:lstStyle/>
          <a:p>
            <a:pPr>
              <a:defRPr/>
            </a:pPr>
            <a:fld id="{5DD38B84-CAA6-4836-94E8-328C8C510CC4}" type="slidenum">
              <a:rPr lang="pt-BR" sz="1400" smtClean="0">
                <a:solidFill>
                  <a:srgbClr val="000000"/>
                </a:solidFill>
                <a:latin typeface="Arial "/>
              </a:rPr>
              <a:pPr>
                <a:defRPr/>
              </a:pPr>
              <a:t>21</a:t>
            </a:fld>
            <a:endParaRPr lang="pt-BR" sz="1400" smtClean="0">
              <a:solidFill>
                <a:srgbClr val="000000"/>
              </a:solidFill>
              <a:latin typeface="Arial "/>
            </a:endParaRPr>
          </a:p>
        </p:txBody>
      </p:sp>
      <p:pic>
        <p:nvPicPr>
          <p:cNvPr id="96258" name="Imagem 1"/>
          <p:cNvPicPr>
            <a:picLocks noChangeAspect="1" noChangeArrowheads="1"/>
          </p:cNvPicPr>
          <p:nvPr/>
        </p:nvPicPr>
        <p:blipFill>
          <a:blip r:embed="rId3" cstate="print"/>
          <a:srcRect/>
          <a:stretch>
            <a:fillRect/>
          </a:stretch>
        </p:blipFill>
        <p:spPr bwMode="auto">
          <a:xfrm>
            <a:off x="1000100" y="2132036"/>
            <a:ext cx="7286676" cy="4330668"/>
          </a:xfrm>
          <a:prstGeom prst="rect">
            <a:avLst/>
          </a:prstGeom>
          <a:noFill/>
          <a:ln w="9525">
            <a:noFill/>
            <a:miter lim="800000"/>
            <a:headEnd/>
            <a:tailEnd/>
          </a:ln>
        </p:spPr>
      </p:pic>
      <p:sp>
        <p:nvSpPr>
          <p:cNvPr id="16"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17" name="CaixaDeTexto 6"/>
          <p:cNvSpPr txBox="1">
            <a:spLocks noChangeArrowheads="1"/>
          </p:cNvSpPr>
          <p:nvPr/>
        </p:nvSpPr>
        <p:spPr bwMode="auto">
          <a:xfrm>
            <a:off x="1214438" y="214313"/>
            <a:ext cx="6286500" cy="708025"/>
          </a:xfrm>
          <a:prstGeom prst="rect">
            <a:avLst/>
          </a:prstGeom>
          <a:noFill/>
          <a:ln w="9525">
            <a:noFill/>
            <a:miter lim="800000"/>
            <a:headEnd/>
            <a:tailEnd/>
          </a:ln>
        </p:spPr>
        <p:txBody>
          <a:bodyPr>
            <a:spAutoFit/>
          </a:bodyPr>
          <a:lstStyle/>
          <a:p>
            <a:pPr algn="ctr"/>
            <a:r>
              <a:rPr lang="pt-BR" sz="2000" b="1" dirty="0">
                <a:solidFill>
                  <a:srgbClr val="FFFF00"/>
                </a:solidFill>
              </a:rPr>
              <a:t>DOCUMENTOS MAIS IMPORTANTES </a:t>
            </a:r>
            <a:r>
              <a:rPr lang="pt-BR" sz="2000" b="1" dirty="0" smtClean="0">
                <a:solidFill>
                  <a:srgbClr val="FFFF00"/>
                </a:solidFill>
              </a:rPr>
              <a:t>PARA </a:t>
            </a:r>
            <a:r>
              <a:rPr lang="pt-BR" sz="2000" b="1" dirty="0">
                <a:solidFill>
                  <a:srgbClr val="FFFF00"/>
                </a:solidFill>
              </a:rPr>
              <a:t>O EXAME DE PAGAMENTO</a:t>
            </a:r>
          </a:p>
        </p:txBody>
      </p:sp>
      <p:pic>
        <p:nvPicPr>
          <p:cNvPr id="18" name="Picture 2" descr="C:\Users\cpex_s5aux8\Desktop\SGT PAULA\DISTINTIVOS\SEF.png"/>
          <p:cNvPicPr>
            <a:picLocks noChangeAspect="1" noChangeArrowheads="1"/>
          </p:cNvPicPr>
          <p:nvPr/>
        </p:nvPicPr>
        <p:blipFill>
          <a:blip r:embed="rId4"/>
          <a:srcRect/>
          <a:stretch>
            <a:fillRect/>
          </a:stretch>
        </p:blipFill>
        <p:spPr bwMode="auto">
          <a:xfrm>
            <a:off x="-285750" y="0"/>
            <a:ext cx="1576388" cy="1071563"/>
          </a:xfrm>
          <a:prstGeom prst="rect">
            <a:avLst/>
          </a:prstGeom>
          <a:noFill/>
          <a:ln w="9525">
            <a:noFill/>
            <a:miter lim="800000"/>
            <a:headEnd/>
            <a:tailEnd/>
          </a:ln>
        </p:spPr>
      </p:pic>
      <p:pic>
        <p:nvPicPr>
          <p:cNvPr id="19" name="Picture 1" descr="C:\Users\cpex_ouvch.CPEX_GABADJ1\Pictures\cpex2.png"/>
          <p:cNvPicPr>
            <a:picLocks noChangeAspect="1" noChangeArrowheads="1"/>
          </p:cNvPicPr>
          <p:nvPr/>
        </p:nvPicPr>
        <p:blipFill>
          <a:blip r:embed="rId5"/>
          <a:srcRect/>
          <a:stretch>
            <a:fillRect/>
          </a:stretch>
        </p:blipFill>
        <p:spPr bwMode="auto">
          <a:xfrm>
            <a:off x="8215313" y="71438"/>
            <a:ext cx="800100" cy="9286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4"/>
          <p:cNvSpPr>
            <a:spLocks noChangeArrowheads="1"/>
          </p:cNvSpPr>
          <p:nvPr/>
        </p:nvSpPr>
        <p:spPr bwMode="auto">
          <a:xfrm>
            <a:off x="0" y="3673475"/>
            <a:ext cx="9144000" cy="1588"/>
          </a:xfrm>
          <a:prstGeom prst="rect">
            <a:avLst/>
          </a:prstGeom>
          <a:noFill/>
          <a:ln w="9525">
            <a:noFill/>
            <a:round/>
            <a:headEnd/>
            <a:tailEnd/>
          </a:ln>
        </p:spPr>
        <p:txBody>
          <a:bodyPr wrap="none" anchor="ctr"/>
          <a:lstStyle/>
          <a:p>
            <a:endParaRPr lang="pt-BR" altLang="pt-BR"/>
          </a:p>
        </p:txBody>
      </p:sp>
      <p:sp>
        <p:nvSpPr>
          <p:cNvPr id="97283" name="Rectangle 6"/>
          <p:cNvSpPr>
            <a:spLocks noChangeArrowheads="1"/>
          </p:cNvSpPr>
          <p:nvPr/>
        </p:nvSpPr>
        <p:spPr bwMode="auto">
          <a:xfrm>
            <a:off x="546100" y="1557338"/>
            <a:ext cx="8347075" cy="4535487"/>
          </a:xfrm>
          <a:prstGeom prst="rect">
            <a:avLst/>
          </a:prstGeom>
          <a:noFill/>
          <a:ln w="9525">
            <a:noFill/>
            <a:round/>
            <a:headEnd/>
            <a:tailEnd/>
          </a:ln>
        </p:spPr>
        <p:txBody>
          <a:bodyPr wrap="none" anchor="ctr"/>
          <a:lstStyle/>
          <a:p>
            <a:endParaRPr lang="pt-BR" altLang="pt-BR"/>
          </a:p>
        </p:txBody>
      </p:sp>
      <p:sp>
        <p:nvSpPr>
          <p:cNvPr id="97285" name="Rectangle 5"/>
          <p:cNvSpPr>
            <a:spLocks noChangeArrowheads="1"/>
          </p:cNvSpPr>
          <p:nvPr/>
        </p:nvSpPr>
        <p:spPr bwMode="auto">
          <a:xfrm>
            <a:off x="1785918" y="1357298"/>
            <a:ext cx="5415435" cy="463846"/>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400" dirty="0">
                <a:solidFill>
                  <a:srgbClr val="000000"/>
                </a:solidFill>
              </a:rPr>
              <a:t>Relatório de </a:t>
            </a:r>
            <a:r>
              <a:rPr lang="pt-BR" altLang="pt-BR" sz="2400" dirty="0" smtClean="0">
                <a:solidFill>
                  <a:srgbClr val="000000"/>
                </a:solidFill>
              </a:rPr>
              <a:t>Crítica – PPF 290X</a:t>
            </a:r>
            <a:endParaRPr lang="pt-BR" altLang="pt-BR" sz="2400" dirty="0">
              <a:solidFill>
                <a:srgbClr val="000000"/>
              </a:solidFill>
            </a:endParaRPr>
          </a:p>
        </p:txBody>
      </p:sp>
      <p:sp>
        <p:nvSpPr>
          <p:cNvPr id="97291" name="Espaço Reservado para Número de Slide 9"/>
          <p:cNvSpPr>
            <a:spLocks noGrp="1"/>
          </p:cNvSpPr>
          <p:nvPr>
            <p:ph type="sldNum" sz="quarter" idx="12"/>
          </p:nvPr>
        </p:nvSpPr>
        <p:spPr bwMode="auto">
          <a:xfrm>
            <a:off x="6858000" y="6381750"/>
            <a:ext cx="2133600" cy="476250"/>
          </a:xfrm>
          <a:ln>
            <a:miter lim="800000"/>
            <a:headEnd/>
            <a:tailEnd/>
          </a:ln>
        </p:spPr>
        <p:txBody>
          <a:bodyPr wrap="square" numCol="1" anchorCtr="0" compatLnSpc="1">
            <a:prstTxWarp prst="textNoShape">
              <a:avLst/>
            </a:prstTxWarp>
          </a:bodyPr>
          <a:lstStyle/>
          <a:p>
            <a:pPr>
              <a:defRPr/>
            </a:pPr>
            <a:fld id="{5DD38B84-CAA6-4836-94E8-328C8C510CC4}" type="slidenum">
              <a:rPr lang="pt-BR" sz="1400" smtClean="0">
                <a:solidFill>
                  <a:srgbClr val="000000"/>
                </a:solidFill>
                <a:latin typeface="Arial "/>
              </a:rPr>
              <a:pPr>
                <a:defRPr/>
              </a:pPr>
              <a:t>22</a:t>
            </a:fld>
            <a:endParaRPr lang="pt-BR" sz="1400" smtClean="0">
              <a:solidFill>
                <a:srgbClr val="000000"/>
              </a:solidFill>
              <a:latin typeface="Arial "/>
            </a:endParaRPr>
          </a:p>
        </p:txBody>
      </p:sp>
      <p:sp>
        <p:nvSpPr>
          <p:cNvPr id="12"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14" name="CaixaDeTexto 6"/>
          <p:cNvSpPr txBox="1">
            <a:spLocks noChangeArrowheads="1"/>
          </p:cNvSpPr>
          <p:nvPr/>
        </p:nvSpPr>
        <p:spPr bwMode="auto">
          <a:xfrm>
            <a:off x="1214438" y="214313"/>
            <a:ext cx="6286500" cy="708025"/>
          </a:xfrm>
          <a:prstGeom prst="rect">
            <a:avLst/>
          </a:prstGeom>
          <a:noFill/>
          <a:ln w="9525">
            <a:noFill/>
            <a:miter lim="800000"/>
            <a:headEnd/>
            <a:tailEnd/>
          </a:ln>
        </p:spPr>
        <p:txBody>
          <a:bodyPr>
            <a:spAutoFit/>
          </a:bodyPr>
          <a:lstStyle/>
          <a:p>
            <a:pPr algn="ctr"/>
            <a:r>
              <a:rPr lang="pt-BR" sz="2000" b="1" dirty="0">
                <a:solidFill>
                  <a:srgbClr val="FFFF00"/>
                </a:solidFill>
              </a:rPr>
              <a:t>DOCUMENTOS MAIS IMPORTANTES </a:t>
            </a:r>
            <a:r>
              <a:rPr lang="pt-BR" sz="2000" b="1" dirty="0" smtClean="0">
                <a:solidFill>
                  <a:srgbClr val="FFFF00"/>
                </a:solidFill>
              </a:rPr>
              <a:t>PARA </a:t>
            </a:r>
            <a:r>
              <a:rPr lang="pt-BR" sz="2000" b="1" dirty="0">
                <a:solidFill>
                  <a:srgbClr val="FFFF00"/>
                </a:solidFill>
              </a:rPr>
              <a:t>O EXAME DE PAGAMENTO</a:t>
            </a:r>
          </a:p>
        </p:txBody>
      </p:sp>
      <p:pic>
        <p:nvPicPr>
          <p:cNvPr id="15"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16"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pic>
        <p:nvPicPr>
          <p:cNvPr id="1026" name="Picture 2"/>
          <p:cNvPicPr>
            <a:picLocks noChangeAspect="1" noChangeArrowheads="1"/>
          </p:cNvPicPr>
          <p:nvPr/>
        </p:nvPicPr>
        <p:blipFill>
          <a:blip r:embed="rId5"/>
          <a:srcRect/>
          <a:stretch>
            <a:fillRect/>
          </a:stretch>
        </p:blipFill>
        <p:spPr bwMode="auto">
          <a:xfrm>
            <a:off x="214282" y="1785926"/>
            <a:ext cx="8772525" cy="49149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4"/>
          <p:cNvSpPr>
            <a:spLocks noChangeArrowheads="1"/>
          </p:cNvSpPr>
          <p:nvPr/>
        </p:nvSpPr>
        <p:spPr bwMode="auto">
          <a:xfrm>
            <a:off x="0" y="3673475"/>
            <a:ext cx="9144000" cy="1588"/>
          </a:xfrm>
          <a:prstGeom prst="rect">
            <a:avLst/>
          </a:prstGeom>
          <a:noFill/>
          <a:ln w="9525">
            <a:noFill/>
            <a:round/>
            <a:headEnd/>
            <a:tailEnd/>
          </a:ln>
        </p:spPr>
        <p:txBody>
          <a:bodyPr wrap="none" anchor="ctr"/>
          <a:lstStyle/>
          <a:p>
            <a:endParaRPr lang="pt-BR" altLang="pt-BR"/>
          </a:p>
        </p:txBody>
      </p:sp>
      <p:sp>
        <p:nvSpPr>
          <p:cNvPr id="97283" name="Rectangle 6"/>
          <p:cNvSpPr>
            <a:spLocks noChangeArrowheads="1"/>
          </p:cNvSpPr>
          <p:nvPr/>
        </p:nvSpPr>
        <p:spPr bwMode="auto">
          <a:xfrm>
            <a:off x="546100" y="1557338"/>
            <a:ext cx="8347075" cy="4535487"/>
          </a:xfrm>
          <a:prstGeom prst="rect">
            <a:avLst/>
          </a:prstGeom>
          <a:noFill/>
          <a:ln w="9525">
            <a:noFill/>
            <a:round/>
            <a:headEnd/>
            <a:tailEnd/>
          </a:ln>
        </p:spPr>
        <p:txBody>
          <a:bodyPr wrap="none" anchor="ctr"/>
          <a:lstStyle/>
          <a:p>
            <a:endParaRPr lang="pt-BR" altLang="pt-BR"/>
          </a:p>
        </p:txBody>
      </p:sp>
      <p:sp>
        <p:nvSpPr>
          <p:cNvPr id="97285" name="Rectangle 5"/>
          <p:cNvSpPr>
            <a:spLocks noChangeArrowheads="1"/>
          </p:cNvSpPr>
          <p:nvPr/>
        </p:nvSpPr>
        <p:spPr bwMode="auto">
          <a:xfrm>
            <a:off x="1928794" y="1285860"/>
            <a:ext cx="5312842" cy="463846"/>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400" dirty="0">
                <a:solidFill>
                  <a:srgbClr val="000000"/>
                </a:solidFill>
              </a:rPr>
              <a:t>Relatório de </a:t>
            </a:r>
            <a:r>
              <a:rPr lang="pt-BR" altLang="pt-BR" sz="2400" dirty="0" smtClean="0">
                <a:solidFill>
                  <a:srgbClr val="000000"/>
                </a:solidFill>
              </a:rPr>
              <a:t>Crítica – PPF290Y</a:t>
            </a:r>
            <a:endParaRPr lang="pt-BR" altLang="pt-BR" sz="2400" dirty="0">
              <a:solidFill>
                <a:srgbClr val="000000"/>
              </a:solidFill>
            </a:endParaRPr>
          </a:p>
        </p:txBody>
      </p:sp>
      <p:sp>
        <p:nvSpPr>
          <p:cNvPr id="97291" name="Espaço Reservado para Número de Slide 9"/>
          <p:cNvSpPr>
            <a:spLocks noGrp="1"/>
          </p:cNvSpPr>
          <p:nvPr>
            <p:ph type="sldNum" sz="quarter" idx="12"/>
          </p:nvPr>
        </p:nvSpPr>
        <p:spPr bwMode="auto">
          <a:xfrm>
            <a:off x="6858000" y="6381750"/>
            <a:ext cx="2133600" cy="476250"/>
          </a:xfrm>
          <a:ln>
            <a:miter lim="800000"/>
            <a:headEnd/>
            <a:tailEnd/>
          </a:ln>
        </p:spPr>
        <p:txBody>
          <a:bodyPr wrap="square" numCol="1" anchorCtr="0" compatLnSpc="1">
            <a:prstTxWarp prst="textNoShape">
              <a:avLst/>
            </a:prstTxWarp>
          </a:bodyPr>
          <a:lstStyle/>
          <a:p>
            <a:pPr>
              <a:defRPr/>
            </a:pPr>
            <a:fld id="{5DD38B84-CAA6-4836-94E8-328C8C510CC4}" type="slidenum">
              <a:rPr lang="pt-BR" sz="1400" smtClean="0">
                <a:solidFill>
                  <a:srgbClr val="000000"/>
                </a:solidFill>
                <a:latin typeface="Arial "/>
              </a:rPr>
              <a:pPr>
                <a:defRPr/>
              </a:pPr>
              <a:t>23</a:t>
            </a:fld>
            <a:endParaRPr lang="pt-BR" sz="1400" smtClean="0">
              <a:solidFill>
                <a:srgbClr val="000000"/>
              </a:solidFill>
              <a:latin typeface="Arial "/>
            </a:endParaRPr>
          </a:p>
        </p:txBody>
      </p:sp>
      <p:sp>
        <p:nvSpPr>
          <p:cNvPr id="13" name="Rectangle 5"/>
          <p:cNvSpPr>
            <a:spLocks noChangeArrowheads="1"/>
          </p:cNvSpPr>
          <p:nvPr/>
        </p:nvSpPr>
        <p:spPr bwMode="auto">
          <a:xfrm>
            <a:off x="2643188" y="928670"/>
            <a:ext cx="3941762" cy="463550"/>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400" dirty="0">
                <a:solidFill>
                  <a:srgbClr val="FF0000"/>
                </a:solidFill>
              </a:rPr>
              <a:t>Análise do Pagamento</a:t>
            </a:r>
          </a:p>
        </p:txBody>
      </p:sp>
      <p:pic>
        <p:nvPicPr>
          <p:cNvPr id="2050" name="Picture 2"/>
          <p:cNvPicPr>
            <a:picLocks noChangeAspect="1" noChangeArrowheads="1"/>
          </p:cNvPicPr>
          <p:nvPr/>
        </p:nvPicPr>
        <p:blipFill>
          <a:blip r:embed="rId3"/>
          <a:srcRect/>
          <a:stretch>
            <a:fillRect/>
          </a:stretch>
        </p:blipFill>
        <p:spPr bwMode="auto">
          <a:xfrm>
            <a:off x="214282" y="1762125"/>
            <a:ext cx="8562975" cy="4810147"/>
          </a:xfrm>
          <a:prstGeom prst="rect">
            <a:avLst/>
          </a:prstGeom>
          <a:noFill/>
          <a:ln w="9525">
            <a:noFill/>
            <a:miter lim="800000"/>
            <a:headEnd/>
            <a:tailEnd/>
          </a:ln>
          <a:effectLst/>
        </p:spPr>
      </p:pic>
      <p:sp>
        <p:nvSpPr>
          <p:cNvPr id="14"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15" name="CaixaDeTexto 6"/>
          <p:cNvSpPr txBox="1">
            <a:spLocks noChangeArrowheads="1"/>
          </p:cNvSpPr>
          <p:nvPr/>
        </p:nvSpPr>
        <p:spPr bwMode="auto">
          <a:xfrm>
            <a:off x="1214438" y="214313"/>
            <a:ext cx="6286500" cy="708025"/>
          </a:xfrm>
          <a:prstGeom prst="rect">
            <a:avLst/>
          </a:prstGeom>
          <a:noFill/>
          <a:ln w="9525">
            <a:noFill/>
            <a:miter lim="800000"/>
            <a:headEnd/>
            <a:tailEnd/>
          </a:ln>
        </p:spPr>
        <p:txBody>
          <a:bodyPr>
            <a:spAutoFit/>
          </a:bodyPr>
          <a:lstStyle/>
          <a:p>
            <a:pPr algn="ctr"/>
            <a:r>
              <a:rPr lang="pt-BR" sz="2000" b="1" dirty="0">
                <a:solidFill>
                  <a:srgbClr val="FFFF00"/>
                </a:solidFill>
              </a:rPr>
              <a:t>DOCUMENTOS MAIS IMPORTANTES </a:t>
            </a:r>
            <a:r>
              <a:rPr lang="pt-BR" sz="2000" b="1" dirty="0" smtClean="0">
                <a:solidFill>
                  <a:srgbClr val="FFFF00"/>
                </a:solidFill>
              </a:rPr>
              <a:t>PARA </a:t>
            </a:r>
            <a:r>
              <a:rPr lang="pt-BR" sz="2000" b="1" dirty="0">
                <a:solidFill>
                  <a:srgbClr val="FFFF00"/>
                </a:solidFill>
              </a:rPr>
              <a:t>O EXAME DE PAGAMENTO</a:t>
            </a:r>
          </a:p>
        </p:txBody>
      </p:sp>
      <p:pic>
        <p:nvPicPr>
          <p:cNvPr id="16" name="Picture 2" descr="C:\Users\cpex_s5aux8\Desktop\SGT PAULA\DISTINTIVOS\SEF.png"/>
          <p:cNvPicPr>
            <a:picLocks noChangeAspect="1" noChangeArrowheads="1"/>
          </p:cNvPicPr>
          <p:nvPr/>
        </p:nvPicPr>
        <p:blipFill>
          <a:blip r:embed="rId4"/>
          <a:srcRect/>
          <a:stretch>
            <a:fillRect/>
          </a:stretch>
        </p:blipFill>
        <p:spPr bwMode="auto">
          <a:xfrm>
            <a:off x="-285750" y="0"/>
            <a:ext cx="1576388" cy="1071563"/>
          </a:xfrm>
          <a:prstGeom prst="rect">
            <a:avLst/>
          </a:prstGeom>
          <a:noFill/>
          <a:ln w="9525">
            <a:noFill/>
            <a:miter lim="800000"/>
            <a:headEnd/>
            <a:tailEnd/>
          </a:ln>
        </p:spPr>
      </p:pic>
      <p:pic>
        <p:nvPicPr>
          <p:cNvPr id="17" name="Picture 1" descr="C:\Users\cpex_ouvch.CPEX_GABADJ1\Pictures\cpex2.png"/>
          <p:cNvPicPr>
            <a:picLocks noChangeAspect="1" noChangeArrowheads="1"/>
          </p:cNvPicPr>
          <p:nvPr/>
        </p:nvPicPr>
        <p:blipFill>
          <a:blip r:embed="rId5"/>
          <a:srcRect/>
          <a:stretch>
            <a:fillRect/>
          </a:stretch>
        </p:blipFill>
        <p:spPr bwMode="auto">
          <a:xfrm>
            <a:off x="8215313" y="71438"/>
            <a:ext cx="800100" cy="9286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4"/>
          <p:cNvSpPr>
            <a:spLocks noChangeArrowheads="1"/>
          </p:cNvSpPr>
          <p:nvPr/>
        </p:nvSpPr>
        <p:spPr bwMode="auto">
          <a:xfrm>
            <a:off x="0" y="3673475"/>
            <a:ext cx="9144000" cy="1588"/>
          </a:xfrm>
          <a:prstGeom prst="rect">
            <a:avLst/>
          </a:prstGeom>
          <a:noFill/>
          <a:ln w="9525">
            <a:noFill/>
            <a:round/>
            <a:headEnd/>
            <a:tailEnd/>
          </a:ln>
        </p:spPr>
        <p:txBody>
          <a:bodyPr wrap="none" anchor="ctr"/>
          <a:lstStyle/>
          <a:p>
            <a:endParaRPr lang="pt-BR" altLang="pt-BR"/>
          </a:p>
        </p:txBody>
      </p:sp>
      <p:sp>
        <p:nvSpPr>
          <p:cNvPr id="97283" name="Rectangle 6"/>
          <p:cNvSpPr>
            <a:spLocks noChangeArrowheads="1"/>
          </p:cNvSpPr>
          <p:nvPr/>
        </p:nvSpPr>
        <p:spPr bwMode="auto">
          <a:xfrm>
            <a:off x="546100" y="1557338"/>
            <a:ext cx="8347075" cy="4535487"/>
          </a:xfrm>
          <a:prstGeom prst="rect">
            <a:avLst/>
          </a:prstGeom>
          <a:noFill/>
          <a:ln w="9525">
            <a:noFill/>
            <a:round/>
            <a:headEnd/>
            <a:tailEnd/>
          </a:ln>
        </p:spPr>
        <p:txBody>
          <a:bodyPr wrap="none" anchor="ctr"/>
          <a:lstStyle/>
          <a:p>
            <a:endParaRPr lang="pt-BR" altLang="pt-BR"/>
          </a:p>
        </p:txBody>
      </p:sp>
      <p:sp>
        <p:nvSpPr>
          <p:cNvPr id="97291" name="Espaço Reservado para Número de Slide 9"/>
          <p:cNvSpPr>
            <a:spLocks noGrp="1"/>
          </p:cNvSpPr>
          <p:nvPr>
            <p:ph type="sldNum" sz="quarter" idx="12"/>
          </p:nvPr>
        </p:nvSpPr>
        <p:spPr bwMode="auto">
          <a:xfrm>
            <a:off x="6858000" y="6381750"/>
            <a:ext cx="2133600" cy="476250"/>
          </a:xfrm>
          <a:ln>
            <a:miter lim="800000"/>
            <a:headEnd/>
            <a:tailEnd/>
          </a:ln>
        </p:spPr>
        <p:txBody>
          <a:bodyPr wrap="square" numCol="1" anchorCtr="0" compatLnSpc="1">
            <a:prstTxWarp prst="textNoShape">
              <a:avLst/>
            </a:prstTxWarp>
          </a:bodyPr>
          <a:lstStyle/>
          <a:p>
            <a:pPr>
              <a:defRPr/>
            </a:pPr>
            <a:fld id="{5DD38B84-CAA6-4836-94E8-328C8C510CC4}" type="slidenum">
              <a:rPr lang="pt-BR" sz="1400" smtClean="0">
                <a:solidFill>
                  <a:srgbClr val="000000"/>
                </a:solidFill>
                <a:latin typeface="Arial "/>
              </a:rPr>
              <a:pPr>
                <a:defRPr/>
              </a:pPr>
              <a:t>24</a:t>
            </a:fld>
            <a:endParaRPr lang="pt-BR" sz="1400" smtClean="0">
              <a:solidFill>
                <a:srgbClr val="000000"/>
              </a:solidFill>
              <a:latin typeface="Arial "/>
            </a:endParaRPr>
          </a:p>
        </p:txBody>
      </p:sp>
      <p:sp>
        <p:nvSpPr>
          <p:cNvPr id="13" name="Rectangle 5"/>
          <p:cNvSpPr>
            <a:spLocks noChangeArrowheads="1"/>
          </p:cNvSpPr>
          <p:nvPr/>
        </p:nvSpPr>
        <p:spPr bwMode="auto">
          <a:xfrm>
            <a:off x="1928794" y="1285860"/>
            <a:ext cx="5312842" cy="463846"/>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400" dirty="0">
                <a:solidFill>
                  <a:srgbClr val="000000"/>
                </a:solidFill>
              </a:rPr>
              <a:t>Relatório de </a:t>
            </a:r>
            <a:r>
              <a:rPr lang="pt-BR" altLang="pt-BR" sz="2400" dirty="0" smtClean="0">
                <a:solidFill>
                  <a:srgbClr val="000000"/>
                </a:solidFill>
              </a:rPr>
              <a:t>Crítica – PPF290Z</a:t>
            </a:r>
            <a:endParaRPr lang="pt-BR" altLang="pt-BR" sz="2400" dirty="0">
              <a:solidFill>
                <a:srgbClr val="000000"/>
              </a:solidFill>
            </a:endParaRPr>
          </a:p>
        </p:txBody>
      </p:sp>
      <p:sp>
        <p:nvSpPr>
          <p:cNvPr id="14" name="Rectangle 5"/>
          <p:cNvSpPr>
            <a:spLocks noChangeArrowheads="1"/>
          </p:cNvSpPr>
          <p:nvPr/>
        </p:nvSpPr>
        <p:spPr bwMode="auto">
          <a:xfrm>
            <a:off x="2643188" y="928670"/>
            <a:ext cx="3941762" cy="463550"/>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400" dirty="0">
                <a:solidFill>
                  <a:srgbClr val="FF0000"/>
                </a:solidFill>
              </a:rPr>
              <a:t>Análise do Pagamento</a:t>
            </a:r>
          </a:p>
        </p:txBody>
      </p:sp>
      <p:sp>
        <p:nvSpPr>
          <p:cNvPr id="12"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15" name="CaixaDeTexto 6"/>
          <p:cNvSpPr txBox="1">
            <a:spLocks noChangeArrowheads="1"/>
          </p:cNvSpPr>
          <p:nvPr/>
        </p:nvSpPr>
        <p:spPr bwMode="auto">
          <a:xfrm>
            <a:off x="1214438" y="214313"/>
            <a:ext cx="6286500" cy="708025"/>
          </a:xfrm>
          <a:prstGeom prst="rect">
            <a:avLst/>
          </a:prstGeom>
          <a:noFill/>
          <a:ln w="9525">
            <a:noFill/>
            <a:miter lim="800000"/>
            <a:headEnd/>
            <a:tailEnd/>
          </a:ln>
        </p:spPr>
        <p:txBody>
          <a:bodyPr>
            <a:spAutoFit/>
          </a:bodyPr>
          <a:lstStyle/>
          <a:p>
            <a:pPr algn="ctr"/>
            <a:r>
              <a:rPr lang="pt-BR" sz="2000" b="1" dirty="0">
                <a:solidFill>
                  <a:srgbClr val="FFFF00"/>
                </a:solidFill>
              </a:rPr>
              <a:t>DOCUMENTOS MAIS IMPORTANTES </a:t>
            </a:r>
            <a:r>
              <a:rPr lang="pt-BR" sz="2000" b="1" dirty="0" smtClean="0">
                <a:solidFill>
                  <a:srgbClr val="FFFF00"/>
                </a:solidFill>
              </a:rPr>
              <a:t>PARA </a:t>
            </a:r>
            <a:r>
              <a:rPr lang="pt-BR" sz="2000" b="1" dirty="0">
                <a:solidFill>
                  <a:srgbClr val="FFFF00"/>
                </a:solidFill>
              </a:rPr>
              <a:t>O EXAME DE PAGAMENTO</a:t>
            </a:r>
          </a:p>
        </p:txBody>
      </p:sp>
      <p:pic>
        <p:nvPicPr>
          <p:cNvPr id="16"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17"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pic>
        <p:nvPicPr>
          <p:cNvPr id="3074" name="Picture 2"/>
          <p:cNvPicPr>
            <a:picLocks noChangeAspect="1" noChangeArrowheads="1"/>
          </p:cNvPicPr>
          <p:nvPr/>
        </p:nvPicPr>
        <p:blipFill>
          <a:blip r:embed="rId5"/>
          <a:srcRect/>
          <a:stretch>
            <a:fillRect/>
          </a:stretch>
        </p:blipFill>
        <p:spPr bwMode="auto">
          <a:xfrm>
            <a:off x="500034" y="1857364"/>
            <a:ext cx="8172450" cy="40767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4"/>
          <p:cNvSpPr>
            <a:spLocks noChangeArrowheads="1"/>
          </p:cNvSpPr>
          <p:nvPr/>
        </p:nvSpPr>
        <p:spPr bwMode="auto">
          <a:xfrm>
            <a:off x="0" y="3673475"/>
            <a:ext cx="9144000" cy="1588"/>
          </a:xfrm>
          <a:prstGeom prst="rect">
            <a:avLst/>
          </a:prstGeom>
          <a:noFill/>
          <a:ln w="9525">
            <a:noFill/>
            <a:round/>
            <a:headEnd/>
            <a:tailEnd/>
          </a:ln>
        </p:spPr>
        <p:txBody>
          <a:bodyPr wrap="none" anchor="ctr"/>
          <a:lstStyle/>
          <a:p>
            <a:endParaRPr lang="pt-BR" altLang="pt-BR"/>
          </a:p>
        </p:txBody>
      </p:sp>
      <p:sp>
        <p:nvSpPr>
          <p:cNvPr id="97283" name="Rectangle 6"/>
          <p:cNvSpPr>
            <a:spLocks noChangeArrowheads="1"/>
          </p:cNvSpPr>
          <p:nvPr/>
        </p:nvSpPr>
        <p:spPr bwMode="auto">
          <a:xfrm>
            <a:off x="546100" y="1557338"/>
            <a:ext cx="8347075" cy="4535487"/>
          </a:xfrm>
          <a:prstGeom prst="rect">
            <a:avLst/>
          </a:prstGeom>
          <a:noFill/>
          <a:ln w="9525">
            <a:noFill/>
            <a:round/>
            <a:headEnd/>
            <a:tailEnd/>
          </a:ln>
        </p:spPr>
        <p:txBody>
          <a:bodyPr wrap="none" anchor="ctr"/>
          <a:lstStyle/>
          <a:p>
            <a:endParaRPr lang="pt-BR" altLang="pt-BR"/>
          </a:p>
        </p:txBody>
      </p:sp>
      <p:sp>
        <p:nvSpPr>
          <p:cNvPr id="97291" name="Espaço Reservado para Número de Slide 9"/>
          <p:cNvSpPr>
            <a:spLocks noGrp="1"/>
          </p:cNvSpPr>
          <p:nvPr>
            <p:ph type="sldNum" sz="quarter" idx="12"/>
          </p:nvPr>
        </p:nvSpPr>
        <p:spPr bwMode="auto">
          <a:xfrm>
            <a:off x="6858000" y="6381750"/>
            <a:ext cx="2133600" cy="476250"/>
          </a:xfrm>
          <a:ln>
            <a:miter lim="800000"/>
            <a:headEnd/>
            <a:tailEnd/>
          </a:ln>
        </p:spPr>
        <p:txBody>
          <a:bodyPr wrap="square" numCol="1" anchorCtr="0" compatLnSpc="1">
            <a:prstTxWarp prst="textNoShape">
              <a:avLst/>
            </a:prstTxWarp>
          </a:bodyPr>
          <a:lstStyle/>
          <a:p>
            <a:pPr>
              <a:defRPr/>
            </a:pPr>
            <a:fld id="{5DD38B84-CAA6-4836-94E8-328C8C510CC4}" type="slidenum">
              <a:rPr lang="pt-BR" sz="1400" smtClean="0">
                <a:solidFill>
                  <a:srgbClr val="000000"/>
                </a:solidFill>
                <a:latin typeface="Arial "/>
              </a:rPr>
              <a:pPr>
                <a:defRPr/>
              </a:pPr>
              <a:t>25</a:t>
            </a:fld>
            <a:endParaRPr lang="pt-BR" sz="1400" smtClean="0">
              <a:solidFill>
                <a:srgbClr val="000000"/>
              </a:solidFill>
              <a:latin typeface="Arial "/>
            </a:endParaRPr>
          </a:p>
        </p:txBody>
      </p:sp>
      <p:sp>
        <p:nvSpPr>
          <p:cNvPr id="12" name="Rectangle 5"/>
          <p:cNvSpPr>
            <a:spLocks noChangeArrowheads="1"/>
          </p:cNvSpPr>
          <p:nvPr/>
        </p:nvSpPr>
        <p:spPr bwMode="auto">
          <a:xfrm>
            <a:off x="1928794" y="1285860"/>
            <a:ext cx="5091628" cy="463846"/>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400" dirty="0">
                <a:solidFill>
                  <a:srgbClr val="000000"/>
                </a:solidFill>
              </a:rPr>
              <a:t>Relatório de </a:t>
            </a:r>
            <a:r>
              <a:rPr lang="pt-BR" altLang="pt-BR" sz="2400" dirty="0" smtClean="0">
                <a:solidFill>
                  <a:srgbClr val="000000"/>
                </a:solidFill>
              </a:rPr>
              <a:t>Crítica – PPP760</a:t>
            </a:r>
            <a:endParaRPr lang="pt-BR" altLang="pt-BR" sz="2400" dirty="0">
              <a:solidFill>
                <a:srgbClr val="000000"/>
              </a:solidFill>
            </a:endParaRPr>
          </a:p>
        </p:txBody>
      </p:sp>
      <p:sp>
        <p:nvSpPr>
          <p:cNvPr id="13" name="Rectangle 5"/>
          <p:cNvSpPr>
            <a:spLocks noChangeArrowheads="1"/>
          </p:cNvSpPr>
          <p:nvPr/>
        </p:nvSpPr>
        <p:spPr bwMode="auto">
          <a:xfrm>
            <a:off x="2643188" y="928670"/>
            <a:ext cx="3941762" cy="463550"/>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400" dirty="0">
                <a:solidFill>
                  <a:srgbClr val="FF0000"/>
                </a:solidFill>
              </a:rPr>
              <a:t>Análise do Pagamento</a:t>
            </a:r>
          </a:p>
        </p:txBody>
      </p:sp>
      <p:sp>
        <p:nvSpPr>
          <p:cNvPr id="14"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15" name="CaixaDeTexto 6"/>
          <p:cNvSpPr txBox="1">
            <a:spLocks noChangeArrowheads="1"/>
          </p:cNvSpPr>
          <p:nvPr/>
        </p:nvSpPr>
        <p:spPr bwMode="auto">
          <a:xfrm>
            <a:off x="1214438" y="214313"/>
            <a:ext cx="6286500" cy="708025"/>
          </a:xfrm>
          <a:prstGeom prst="rect">
            <a:avLst/>
          </a:prstGeom>
          <a:noFill/>
          <a:ln w="9525">
            <a:noFill/>
            <a:miter lim="800000"/>
            <a:headEnd/>
            <a:tailEnd/>
          </a:ln>
        </p:spPr>
        <p:txBody>
          <a:bodyPr>
            <a:spAutoFit/>
          </a:bodyPr>
          <a:lstStyle/>
          <a:p>
            <a:pPr algn="ctr"/>
            <a:r>
              <a:rPr lang="pt-BR" sz="2000" b="1" dirty="0">
                <a:solidFill>
                  <a:srgbClr val="FFFF00"/>
                </a:solidFill>
              </a:rPr>
              <a:t>DOCUMENTOS MAIS IMPORTANTES </a:t>
            </a:r>
            <a:r>
              <a:rPr lang="pt-BR" sz="2000" b="1" dirty="0" smtClean="0">
                <a:solidFill>
                  <a:srgbClr val="FFFF00"/>
                </a:solidFill>
              </a:rPr>
              <a:t>PARA </a:t>
            </a:r>
            <a:r>
              <a:rPr lang="pt-BR" sz="2000" b="1" dirty="0">
                <a:solidFill>
                  <a:srgbClr val="FFFF00"/>
                </a:solidFill>
              </a:rPr>
              <a:t>O EXAME DE PAGAMENTO</a:t>
            </a:r>
          </a:p>
        </p:txBody>
      </p:sp>
      <p:pic>
        <p:nvPicPr>
          <p:cNvPr id="16"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17"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pic>
        <p:nvPicPr>
          <p:cNvPr id="4098" name="Picture 2"/>
          <p:cNvPicPr>
            <a:picLocks noChangeAspect="1" noChangeArrowheads="1"/>
          </p:cNvPicPr>
          <p:nvPr/>
        </p:nvPicPr>
        <p:blipFill>
          <a:blip r:embed="rId5"/>
          <a:srcRect/>
          <a:stretch>
            <a:fillRect/>
          </a:stretch>
        </p:blipFill>
        <p:spPr bwMode="auto">
          <a:xfrm>
            <a:off x="857224" y="1681186"/>
            <a:ext cx="7696200" cy="51054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8"/>
          <p:cNvSpPr txBox="1">
            <a:spLocks noChangeArrowheads="1"/>
          </p:cNvSpPr>
          <p:nvPr/>
        </p:nvSpPr>
        <p:spPr bwMode="auto">
          <a:xfrm>
            <a:off x="571500" y="1141413"/>
            <a:ext cx="8143875" cy="4800600"/>
          </a:xfrm>
          <a:prstGeom prst="rect">
            <a:avLst/>
          </a:prstGeom>
          <a:solidFill>
            <a:srgbClr val="FFFF66"/>
          </a:solidFill>
          <a:ln w="28575" cmpd="thickThin">
            <a:solidFill>
              <a:schemeClr val="tx1"/>
            </a:solidFill>
            <a:miter lim="800000"/>
            <a:headEnd/>
            <a:tailEnd/>
          </a:ln>
        </p:spPr>
        <p:txBody>
          <a:bodyPr>
            <a:spAutoFit/>
          </a:bodyPr>
          <a:lstStyle/>
          <a:p>
            <a:pPr marL="358775" indent="-765175">
              <a:spcAft>
                <a:spcPts val="1200"/>
              </a:spcAft>
              <a:buClr>
                <a:srgbClr val="3333CC"/>
              </a:buClr>
              <a:tabLst>
                <a:tab pos="663575" algn="l"/>
                <a:tab pos="850900" algn="l"/>
                <a:tab pos="952500" algn="l"/>
              </a:tabLst>
              <a:defRPr/>
            </a:pPr>
            <a:r>
              <a:rPr lang="pt-BR" sz="2200" b="1" dirty="0">
                <a:solidFill>
                  <a:schemeClr val="bg1">
                    <a:lumMod val="65000"/>
                  </a:schemeClr>
                </a:solidFill>
                <a:ea typeface="Arial Unicode MS" pitchFamily="34" charset="-128"/>
                <a:cs typeface="Arial Unicode MS" pitchFamily="34" charset="-128"/>
              </a:rPr>
              <a:t>1. Introdução</a:t>
            </a:r>
          </a:p>
          <a:p>
            <a:pPr marL="358775" indent="-765175">
              <a:spcAft>
                <a:spcPts val="1200"/>
              </a:spcAft>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Objetivo do Exame de Pagamento de Pessoal</a:t>
            </a:r>
          </a:p>
          <a:p>
            <a:pPr marL="358775" indent="-765175">
              <a:buClr>
                <a:srgbClr val="3333CC"/>
              </a:buClr>
              <a:tabLst>
                <a:tab pos="663575" algn="l"/>
                <a:tab pos="850900" algn="l"/>
                <a:tab pos="952500" algn="l"/>
              </a:tabLst>
              <a:defRPr/>
            </a:pPr>
            <a:r>
              <a:rPr lang="pt-BR" sz="2200" b="1" dirty="0">
                <a:ea typeface="Arial Unicode MS" pitchFamily="34" charset="-128"/>
                <a:cs typeface="Arial Unicode MS" pitchFamily="34" charset="-128"/>
              </a:rPr>
              <a:t>2. Desenvolvimento</a:t>
            </a:r>
          </a:p>
          <a:p>
            <a:pPr marL="358775" indent="-765175">
              <a:buClr>
                <a:srgbClr val="3333CC"/>
              </a:buClr>
              <a:tabLst>
                <a:tab pos="663575" algn="l"/>
                <a:tab pos="850900" algn="l"/>
                <a:tab pos="952500" algn="l"/>
              </a:tabLst>
              <a:defRPr/>
            </a:pPr>
            <a:r>
              <a:rPr lang="pt-BR" sz="2000" b="1" dirty="0">
                <a:ea typeface="Arial Unicode MS" pitchFamily="34" charset="-128"/>
                <a:cs typeface="Arial Unicode MS" pitchFamily="34" charset="-128"/>
              </a:rPr>
              <a:t>     </a:t>
            </a:r>
            <a:r>
              <a:rPr lang="pt-BR" sz="2000" b="1" dirty="0">
                <a:solidFill>
                  <a:schemeClr val="bg1">
                    <a:lumMod val="65000"/>
                  </a:schemeClr>
                </a:solidFill>
                <a:ea typeface="Arial Unicode MS" pitchFamily="34" charset="-128"/>
                <a:cs typeface="Arial Unicode MS" pitchFamily="34" charset="-128"/>
              </a:rPr>
              <a:t>a. </a:t>
            </a:r>
            <a:r>
              <a:rPr lang="pt-BR" sz="2000" b="1" dirty="0">
                <a:solidFill>
                  <a:schemeClr val="bg1">
                    <a:lumMod val="65000"/>
                  </a:schemeClr>
                </a:solidFill>
              </a:rPr>
              <a:t>Peculiaridades</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b. </a:t>
            </a:r>
            <a:r>
              <a:rPr lang="pt-BR" sz="2000" b="1" dirty="0">
                <a:solidFill>
                  <a:schemeClr val="bg1">
                    <a:lumMod val="65000"/>
                  </a:schemeClr>
                </a:solidFill>
              </a:rPr>
              <a:t>Equipe do Exame de Pagamento de Pessoal</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c. </a:t>
            </a:r>
            <a:r>
              <a:rPr lang="pt-BR" sz="2000" b="1" dirty="0">
                <a:solidFill>
                  <a:schemeClr val="bg1">
                    <a:lumMod val="65000"/>
                  </a:schemeClr>
                </a:solidFill>
              </a:rPr>
              <a:t>Escolha do universo a ser examinado</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d. </a:t>
            </a:r>
            <a:r>
              <a:rPr lang="pt-BR" sz="2000" b="1" dirty="0">
                <a:solidFill>
                  <a:schemeClr val="bg1">
                    <a:lumMod val="65000"/>
                  </a:schemeClr>
                </a:solidFill>
              </a:rPr>
              <a:t>Documentos mais importantes a serem coletados para o Exame de Pagamento de Pessoal</a:t>
            </a:r>
          </a:p>
          <a:p>
            <a:pPr marL="358775" indent="-765175">
              <a:buClr>
                <a:srgbClr val="3333CC"/>
              </a:buClr>
              <a:tabLst>
                <a:tab pos="663575" algn="l"/>
                <a:tab pos="850900" algn="l"/>
                <a:tab pos="952500" algn="l"/>
              </a:tabLst>
              <a:defRPr/>
            </a:pPr>
            <a:r>
              <a:rPr lang="pt-BR" sz="2000" b="1" dirty="0">
                <a:solidFill>
                  <a:srgbClr val="000000"/>
                </a:solidFill>
                <a:ea typeface="Arial Unicode MS" pitchFamily="34" charset="-128"/>
                <a:cs typeface="Arial Unicode MS" pitchFamily="34" charset="-128"/>
              </a:rPr>
              <a:t>	e. </a:t>
            </a:r>
            <a:r>
              <a:rPr lang="pt-BR" sz="2000" b="1" dirty="0">
                <a:solidFill>
                  <a:srgbClr val="000000"/>
                </a:solidFill>
              </a:rPr>
              <a:t>Instrumentos legais</a:t>
            </a:r>
          </a:p>
          <a:p>
            <a:pPr marL="358775" indent="-765175">
              <a:buClr>
                <a:srgbClr val="3333CC"/>
              </a:buClr>
              <a:tabLst>
                <a:tab pos="663575" algn="l"/>
                <a:tab pos="850900" algn="l"/>
                <a:tab pos="952500" algn="l"/>
              </a:tabLst>
              <a:defRPr/>
            </a:pPr>
            <a:r>
              <a:rPr lang="pt-BR" sz="2000" b="1" dirty="0">
                <a:ea typeface="Arial Unicode MS" pitchFamily="34" charset="-128"/>
                <a:cs typeface="Arial Unicode MS" pitchFamily="34" charset="-128"/>
              </a:rPr>
              <a:t>	</a:t>
            </a:r>
            <a:r>
              <a:rPr lang="pt-BR" sz="2000" b="1" dirty="0">
                <a:solidFill>
                  <a:schemeClr val="bg1">
                    <a:lumMod val="65000"/>
                  </a:schemeClr>
                </a:solidFill>
                <a:ea typeface="Arial Unicode MS" pitchFamily="34" charset="-128"/>
                <a:cs typeface="Arial Unicode MS" pitchFamily="34" charset="-128"/>
              </a:rPr>
              <a:t>f. </a:t>
            </a:r>
            <a:r>
              <a:rPr lang="pt-BR" sz="2000" b="1" dirty="0">
                <a:solidFill>
                  <a:schemeClr val="bg1">
                    <a:lumMod val="65000"/>
                  </a:schemeClr>
                </a:solidFill>
              </a:rPr>
              <a:t>Calendário de eventos</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g. </a:t>
            </a:r>
            <a:r>
              <a:rPr lang="pt-BR" sz="2000" b="1" dirty="0">
                <a:solidFill>
                  <a:schemeClr val="bg1">
                    <a:lumMod val="65000"/>
                  </a:schemeClr>
                </a:solidFill>
              </a:rPr>
              <a:t>Atribuições gerais</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h. </a:t>
            </a:r>
            <a:r>
              <a:rPr lang="pt-BR" sz="2000" b="1" dirty="0">
                <a:solidFill>
                  <a:schemeClr val="bg1">
                    <a:lumMod val="65000"/>
                  </a:schemeClr>
                </a:solidFill>
              </a:rPr>
              <a:t>Problemas mais comuns</a:t>
            </a:r>
          </a:p>
          <a:p>
            <a:pPr marL="358775" indent="-765175">
              <a:buClr>
                <a:srgbClr val="3333CC"/>
              </a:buClr>
              <a:tabLst>
                <a:tab pos="663575" algn="l"/>
                <a:tab pos="850900" algn="l"/>
                <a:tab pos="952500" algn="l"/>
              </a:tabLst>
              <a:defRPr/>
            </a:pPr>
            <a:endParaRPr lang="pt-BR" sz="2000" b="1" dirty="0">
              <a:solidFill>
                <a:schemeClr val="bg1">
                  <a:lumMod val="65000"/>
                </a:schemeClr>
              </a:solidFill>
              <a:ea typeface="Arial Unicode MS" pitchFamily="34" charset="-128"/>
              <a:cs typeface="Arial Unicode MS" pitchFamily="34" charset="-128"/>
            </a:endParaRPr>
          </a:p>
          <a:p>
            <a:pPr marL="358775" indent="-765175">
              <a:buClr>
                <a:srgbClr val="3333CC"/>
              </a:buClr>
              <a:tabLst>
                <a:tab pos="663575" algn="l"/>
                <a:tab pos="850900" algn="l"/>
                <a:tab pos="952500" algn="l"/>
              </a:tabLst>
              <a:defRPr/>
            </a:pPr>
            <a:r>
              <a:rPr lang="pt-BR" sz="2200" b="1" dirty="0">
                <a:solidFill>
                  <a:schemeClr val="bg1">
                    <a:lumMod val="65000"/>
                  </a:schemeClr>
                </a:solidFill>
                <a:ea typeface="Arial Unicode MS" pitchFamily="34" charset="-128"/>
                <a:cs typeface="Arial Unicode MS" pitchFamily="34" charset="-128"/>
              </a:rPr>
              <a:t>3. Conclusão</a:t>
            </a:r>
          </a:p>
        </p:txBody>
      </p:sp>
      <p:sp>
        <p:nvSpPr>
          <p:cNvPr id="6"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22532" name="CaixaDeTexto 6"/>
          <p:cNvSpPr txBox="1">
            <a:spLocks noChangeArrowheads="1"/>
          </p:cNvSpPr>
          <p:nvPr/>
        </p:nvSpPr>
        <p:spPr bwMode="auto">
          <a:xfrm>
            <a:off x="1428750" y="273050"/>
            <a:ext cx="6286500" cy="584200"/>
          </a:xfrm>
          <a:prstGeom prst="rect">
            <a:avLst/>
          </a:prstGeom>
          <a:noFill/>
          <a:ln w="9525">
            <a:noFill/>
            <a:miter lim="800000"/>
            <a:headEnd/>
            <a:tailEnd/>
          </a:ln>
        </p:spPr>
        <p:txBody>
          <a:bodyPr>
            <a:spAutoFit/>
          </a:bodyPr>
          <a:lstStyle/>
          <a:p>
            <a:pPr algn="ctr"/>
            <a:r>
              <a:rPr lang="pt-BR" sz="3200" b="1">
                <a:solidFill>
                  <a:srgbClr val="FFFF00"/>
                </a:solidFill>
              </a:rPr>
              <a:t>SUMÁRIO</a:t>
            </a:r>
          </a:p>
        </p:txBody>
      </p:sp>
      <p:sp>
        <p:nvSpPr>
          <p:cNvPr id="22533" name="Espaço Reservado para Número de Slide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a:fld id="{53D3DF9C-2C83-46F4-80FB-21B3F7FB9843}" type="slidenum">
              <a:rPr lang="pt-BR" sz="1200" b="1">
                <a:latin typeface="Arial "/>
                <a:ea typeface="Arial Unicode MS" pitchFamily="34" charset="-128"/>
                <a:cs typeface="Arial Unicode MS" pitchFamily="34" charset="-128"/>
              </a:rPr>
              <a:pPr algn="r"/>
              <a:t>26</a:t>
            </a:fld>
            <a:r>
              <a:rPr lang="pt-BR" sz="1200" b="1">
                <a:latin typeface="Arial "/>
                <a:ea typeface="Arial Unicode MS" pitchFamily="34" charset="-128"/>
                <a:cs typeface="Arial Unicode MS" pitchFamily="34" charset="-128"/>
              </a:rPr>
              <a:t> / 50</a:t>
            </a:r>
          </a:p>
        </p:txBody>
      </p:sp>
      <p:pic>
        <p:nvPicPr>
          <p:cNvPr id="22534"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22535"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8"/>
          <p:cNvSpPr txBox="1">
            <a:spLocks noChangeArrowheads="1"/>
          </p:cNvSpPr>
          <p:nvPr/>
        </p:nvSpPr>
        <p:spPr bwMode="auto">
          <a:xfrm>
            <a:off x="571500" y="1214438"/>
            <a:ext cx="8143875" cy="5075237"/>
          </a:xfrm>
          <a:prstGeom prst="rect">
            <a:avLst/>
          </a:prstGeom>
          <a:solidFill>
            <a:srgbClr val="FFFF66"/>
          </a:solidFill>
          <a:ln w="28575" cmpd="thickThin">
            <a:solidFill>
              <a:schemeClr val="tx1"/>
            </a:solidFill>
            <a:miter lim="800000"/>
            <a:headEnd/>
            <a:tailEnd/>
          </a:ln>
        </p:spPr>
        <p:txBody>
          <a:bodyPr tIns="108000" rIns="72000">
            <a:spAutoFit/>
          </a:bodyPr>
          <a:lstStyle/>
          <a:p>
            <a:pPr algn="just">
              <a:spcBef>
                <a:spcPts val="100"/>
              </a:spcBef>
              <a:spcAft>
                <a:spcPts val="1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pt-BR" sz="2200" b="1">
                <a:solidFill>
                  <a:srgbClr val="000000"/>
                </a:solidFill>
              </a:rPr>
              <a:t>- Medida Provisória Nr 2.215-10, de 31 de agosto de 2001 (LRM);</a:t>
            </a:r>
          </a:p>
          <a:p>
            <a:pPr algn="just">
              <a:spcBef>
                <a:spcPts val="100"/>
              </a:spcBef>
              <a:spcAft>
                <a:spcPts val="1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pt-BR" sz="2200" b="1">
                <a:solidFill>
                  <a:srgbClr val="000000"/>
                </a:solidFill>
              </a:rPr>
              <a:t>- Lei Nr 3.765, de 04 de maio de 1960 (Pensões Militares); </a:t>
            </a:r>
          </a:p>
          <a:p>
            <a:pPr algn="just">
              <a:spcBef>
                <a:spcPts val="100"/>
              </a:spcBef>
              <a:spcAft>
                <a:spcPts val="100"/>
              </a:spcAft>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pt-BR" sz="2200" b="1">
                <a:solidFill>
                  <a:srgbClr val="000000"/>
                </a:solidFill>
              </a:rPr>
              <a:t> Lei Nr 8.112, de 11 de dezembro de 1990 (Pagamento de Servidores Civis)</a:t>
            </a:r>
            <a:r>
              <a:rPr lang="ar-SA" sz="2200" b="1">
                <a:solidFill>
                  <a:srgbClr val="000000"/>
                </a:solidFill>
              </a:rPr>
              <a:t>‏</a:t>
            </a:r>
            <a:r>
              <a:rPr lang="pt-BR" sz="2200" b="1">
                <a:solidFill>
                  <a:srgbClr val="000000"/>
                </a:solidFill>
              </a:rPr>
              <a:t>;</a:t>
            </a:r>
          </a:p>
          <a:p>
            <a:pPr algn="just">
              <a:spcBef>
                <a:spcPts val="100"/>
              </a:spcBef>
              <a:spcAft>
                <a:spcPts val="100"/>
              </a:spcAft>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pt-BR" sz="2200" b="1">
                <a:solidFill>
                  <a:srgbClr val="000000"/>
                </a:solidFill>
              </a:rPr>
              <a:t> Decreto Nr 4.307, de 18 de junho de 2002;</a:t>
            </a:r>
          </a:p>
          <a:p>
            <a:pPr algn="just">
              <a:spcBef>
                <a:spcPts val="100"/>
              </a:spcBef>
              <a:spcAft>
                <a:spcPts val="100"/>
              </a:spcAft>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pt-BR" sz="2200" b="1">
                <a:solidFill>
                  <a:srgbClr val="000000"/>
                </a:solidFill>
              </a:rPr>
              <a:t> Decreto Nr 49.096, de 10 de outubro de 1960 (Pensões Militares);</a:t>
            </a:r>
          </a:p>
          <a:p>
            <a:pPr algn="just">
              <a:spcBef>
                <a:spcPts val="100"/>
              </a:spcBef>
              <a:spcAft>
                <a:spcPts val="100"/>
              </a:spcAft>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pt-BR" sz="2200" b="1"/>
              <a:t> Normas para o Exame de Pagamento de Pessoal (EB90-N-02.001), aprovadas pela Portaria Nr 02-SEF, de 3 de fevereiro de 2014; e</a:t>
            </a:r>
            <a:r>
              <a:rPr lang="pt-BR" sz="2200" b="1">
                <a:solidFill>
                  <a:srgbClr val="FF0000"/>
                </a:solidFill>
              </a:rPr>
              <a:t>   </a:t>
            </a:r>
          </a:p>
          <a:p>
            <a:pPr algn="just">
              <a:spcBef>
                <a:spcPts val="100"/>
              </a:spcBef>
              <a:spcAft>
                <a:spcPts val="100"/>
              </a:spcAft>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pt-BR" sz="2200" b="1">
                <a:solidFill>
                  <a:srgbClr val="000000"/>
                </a:solidFill>
              </a:rPr>
              <a:t> Nota Informativa Especial Nr 01 - CPEx, de 02 de maio de 2007 (Servidores Civis)</a:t>
            </a:r>
            <a:r>
              <a:rPr lang="ar-SA" sz="2200" b="1">
                <a:solidFill>
                  <a:srgbClr val="000000"/>
                </a:solidFill>
              </a:rPr>
              <a:t>‏</a:t>
            </a:r>
            <a:r>
              <a:rPr lang="pt-BR" sz="2200" b="1">
                <a:solidFill>
                  <a:srgbClr val="000000"/>
                </a:solidFill>
              </a:rPr>
              <a:t>;</a:t>
            </a:r>
          </a:p>
          <a:p>
            <a:pPr algn="just">
              <a:spcBef>
                <a:spcPts val="100"/>
              </a:spcBef>
              <a:spcAft>
                <a:spcPts val="100"/>
              </a:spcAft>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pt-BR" sz="2200" b="1">
                <a:solidFill>
                  <a:srgbClr val="000000"/>
                </a:solidFill>
              </a:rPr>
              <a:t> </a:t>
            </a:r>
            <a:r>
              <a:rPr lang="pt-BR" sz="2200" b="1">
                <a:solidFill>
                  <a:srgbClr val="0000FF"/>
                </a:solidFill>
              </a:rPr>
              <a:t>Lei Nr 13.954, de 16 de dezembro de 2020</a:t>
            </a:r>
            <a:r>
              <a:rPr lang="pt-BR" sz="2200" b="1">
                <a:solidFill>
                  <a:srgbClr val="000000"/>
                </a:solidFill>
              </a:rPr>
              <a:t>.</a:t>
            </a:r>
            <a:endParaRPr lang="pt-BR" sz="2200" b="1">
              <a:solidFill>
                <a:srgbClr val="000099"/>
              </a:solidFill>
            </a:endParaRPr>
          </a:p>
        </p:txBody>
      </p:sp>
      <p:sp>
        <p:nvSpPr>
          <p:cNvPr id="6"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23556" name="CaixaDeTexto 6"/>
          <p:cNvSpPr txBox="1">
            <a:spLocks noChangeArrowheads="1"/>
          </p:cNvSpPr>
          <p:nvPr/>
        </p:nvSpPr>
        <p:spPr bwMode="auto">
          <a:xfrm>
            <a:off x="1214438" y="214313"/>
            <a:ext cx="6286500" cy="584200"/>
          </a:xfrm>
          <a:prstGeom prst="rect">
            <a:avLst/>
          </a:prstGeom>
          <a:noFill/>
          <a:ln w="9525">
            <a:noFill/>
            <a:miter lim="800000"/>
            <a:headEnd/>
            <a:tailEnd/>
          </a:ln>
        </p:spPr>
        <p:txBody>
          <a:bodyPr>
            <a:spAutoFit/>
          </a:bodyPr>
          <a:lstStyle/>
          <a:p>
            <a:pPr algn="ctr"/>
            <a:r>
              <a:rPr lang="pt-BR" sz="3200" b="1">
                <a:solidFill>
                  <a:srgbClr val="FFFF00"/>
                </a:solidFill>
              </a:rPr>
              <a:t>INSTRUMENTOS LEGAIS</a:t>
            </a:r>
          </a:p>
        </p:txBody>
      </p:sp>
      <p:sp>
        <p:nvSpPr>
          <p:cNvPr id="23557" name="Espaço Reservado para Número de Slide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a:fld id="{C8958D23-CC10-4140-88DB-E0F6C07BEFF9}" type="slidenum">
              <a:rPr lang="pt-BR" sz="1200" b="1">
                <a:latin typeface="Arial "/>
                <a:ea typeface="Arial Unicode MS" pitchFamily="34" charset="-128"/>
                <a:cs typeface="Arial Unicode MS" pitchFamily="34" charset="-128"/>
              </a:rPr>
              <a:pPr algn="r"/>
              <a:t>27</a:t>
            </a:fld>
            <a:r>
              <a:rPr lang="pt-BR" sz="1200" b="1">
                <a:latin typeface="Arial "/>
                <a:ea typeface="Arial Unicode MS" pitchFamily="34" charset="-128"/>
                <a:cs typeface="Arial Unicode MS" pitchFamily="34" charset="-128"/>
              </a:rPr>
              <a:t> / 50</a:t>
            </a:r>
          </a:p>
        </p:txBody>
      </p:sp>
      <p:pic>
        <p:nvPicPr>
          <p:cNvPr id="23558"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23559"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8"/>
          <p:cNvSpPr txBox="1">
            <a:spLocks noChangeArrowheads="1"/>
          </p:cNvSpPr>
          <p:nvPr/>
        </p:nvSpPr>
        <p:spPr bwMode="auto">
          <a:xfrm>
            <a:off x="571500" y="1141413"/>
            <a:ext cx="8143875" cy="4800600"/>
          </a:xfrm>
          <a:prstGeom prst="rect">
            <a:avLst/>
          </a:prstGeom>
          <a:solidFill>
            <a:srgbClr val="FFFF66"/>
          </a:solidFill>
          <a:ln w="28575" cmpd="thickThin">
            <a:solidFill>
              <a:schemeClr val="tx1"/>
            </a:solidFill>
            <a:miter lim="800000"/>
            <a:headEnd/>
            <a:tailEnd/>
          </a:ln>
        </p:spPr>
        <p:txBody>
          <a:bodyPr>
            <a:spAutoFit/>
          </a:bodyPr>
          <a:lstStyle/>
          <a:p>
            <a:pPr marL="358775" indent="-765175">
              <a:spcAft>
                <a:spcPts val="1200"/>
              </a:spcAft>
              <a:buClr>
                <a:srgbClr val="3333CC"/>
              </a:buClr>
              <a:tabLst>
                <a:tab pos="663575" algn="l"/>
                <a:tab pos="850900" algn="l"/>
                <a:tab pos="952500" algn="l"/>
              </a:tabLst>
              <a:defRPr/>
            </a:pPr>
            <a:r>
              <a:rPr lang="pt-BR" sz="2200" b="1" dirty="0">
                <a:solidFill>
                  <a:schemeClr val="bg1">
                    <a:lumMod val="65000"/>
                  </a:schemeClr>
                </a:solidFill>
                <a:ea typeface="Arial Unicode MS" pitchFamily="34" charset="-128"/>
                <a:cs typeface="Arial Unicode MS" pitchFamily="34" charset="-128"/>
              </a:rPr>
              <a:t>1. Introdução</a:t>
            </a:r>
          </a:p>
          <a:p>
            <a:pPr marL="358775" indent="-765175">
              <a:spcAft>
                <a:spcPts val="1200"/>
              </a:spcAft>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Objetivo do Exame de Pagamento de Pessoal</a:t>
            </a:r>
          </a:p>
          <a:p>
            <a:pPr marL="358775" indent="-765175">
              <a:buClr>
                <a:srgbClr val="3333CC"/>
              </a:buClr>
              <a:tabLst>
                <a:tab pos="663575" algn="l"/>
                <a:tab pos="850900" algn="l"/>
                <a:tab pos="952500" algn="l"/>
              </a:tabLst>
              <a:defRPr/>
            </a:pPr>
            <a:r>
              <a:rPr lang="pt-BR" sz="2200" b="1" dirty="0">
                <a:ea typeface="Arial Unicode MS" pitchFamily="34" charset="-128"/>
                <a:cs typeface="Arial Unicode MS" pitchFamily="34" charset="-128"/>
              </a:rPr>
              <a:t>2. Desenvolvimento</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a. </a:t>
            </a:r>
            <a:r>
              <a:rPr lang="pt-BR" sz="2000" b="1" dirty="0">
                <a:solidFill>
                  <a:schemeClr val="bg1">
                    <a:lumMod val="65000"/>
                  </a:schemeClr>
                </a:solidFill>
              </a:rPr>
              <a:t>Peculiaridades</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b. </a:t>
            </a:r>
            <a:r>
              <a:rPr lang="pt-BR" sz="2000" b="1" dirty="0">
                <a:solidFill>
                  <a:schemeClr val="bg1">
                    <a:lumMod val="65000"/>
                  </a:schemeClr>
                </a:solidFill>
              </a:rPr>
              <a:t>Equipe do Exame de Pagamento de Pessoal</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c. </a:t>
            </a:r>
            <a:r>
              <a:rPr lang="pt-BR" sz="2000" b="1" dirty="0">
                <a:solidFill>
                  <a:schemeClr val="bg1">
                    <a:lumMod val="65000"/>
                  </a:schemeClr>
                </a:solidFill>
              </a:rPr>
              <a:t>Escolha do universo a ser examinado</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d. </a:t>
            </a:r>
            <a:r>
              <a:rPr lang="pt-BR" sz="2000" b="1" dirty="0">
                <a:solidFill>
                  <a:schemeClr val="bg1">
                    <a:lumMod val="65000"/>
                  </a:schemeClr>
                </a:solidFill>
              </a:rPr>
              <a:t>Documentos mais importantes a serem coletados para o Exame de Pagamento de Pessoal</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e. </a:t>
            </a:r>
            <a:r>
              <a:rPr lang="pt-BR" sz="2000" b="1" dirty="0">
                <a:solidFill>
                  <a:schemeClr val="bg1">
                    <a:lumMod val="65000"/>
                  </a:schemeClr>
                </a:solidFill>
              </a:rPr>
              <a:t>Instrumentos legais</a:t>
            </a:r>
          </a:p>
          <a:p>
            <a:pPr marL="358775" indent="-765175">
              <a:buClr>
                <a:srgbClr val="3333CC"/>
              </a:buClr>
              <a:tabLst>
                <a:tab pos="663575" algn="l"/>
                <a:tab pos="850900" algn="l"/>
                <a:tab pos="952500" algn="l"/>
              </a:tabLst>
              <a:defRPr/>
            </a:pPr>
            <a:r>
              <a:rPr lang="pt-BR" sz="2000" b="1" dirty="0">
                <a:ea typeface="Arial Unicode MS" pitchFamily="34" charset="-128"/>
                <a:cs typeface="Arial Unicode MS" pitchFamily="34" charset="-128"/>
              </a:rPr>
              <a:t>	f. </a:t>
            </a:r>
            <a:r>
              <a:rPr lang="pt-BR" sz="2000" b="1" dirty="0">
                <a:solidFill>
                  <a:srgbClr val="000000"/>
                </a:solidFill>
              </a:rPr>
              <a:t>Calendário de eventos</a:t>
            </a:r>
          </a:p>
          <a:p>
            <a:pPr marL="358775" indent="-765175">
              <a:buClr>
                <a:srgbClr val="3333CC"/>
              </a:buClr>
              <a:tabLst>
                <a:tab pos="663575" algn="l"/>
                <a:tab pos="850900" algn="l"/>
                <a:tab pos="952500" algn="l"/>
              </a:tabLst>
              <a:defRPr/>
            </a:pPr>
            <a:r>
              <a:rPr lang="pt-BR" sz="2000" b="1" dirty="0">
                <a:ea typeface="Arial Unicode MS" pitchFamily="34" charset="-128"/>
                <a:cs typeface="Arial Unicode MS" pitchFamily="34" charset="-128"/>
              </a:rPr>
              <a:t>	</a:t>
            </a:r>
            <a:r>
              <a:rPr lang="pt-BR" sz="2000" b="1" dirty="0">
                <a:solidFill>
                  <a:schemeClr val="bg1">
                    <a:lumMod val="65000"/>
                  </a:schemeClr>
                </a:solidFill>
                <a:ea typeface="Arial Unicode MS" pitchFamily="34" charset="-128"/>
                <a:cs typeface="Arial Unicode MS" pitchFamily="34" charset="-128"/>
              </a:rPr>
              <a:t>g. </a:t>
            </a:r>
            <a:r>
              <a:rPr lang="pt-BR" sz="2000" b="1" dirty="0">
                <a:solidFill>
                  <a:schemeClr val="bg1">
                    <a:lumMod val="65000"/>
                  </a:schemeClr>
                </a:solidFill>
              </a:rPr>
              <a:t>Atribuições gerais</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h. </a:t>
            </a:r>
            <a:r>
              <a:rPr lang="pt-BR" sz="2000" b="1" dirty="0">
                <a:solidFill>
                  <a:schemeClr val="bg1">
                    <a:lumMod val="65000"/>
                  </a:schemeClr>
                </a:solidFill>
              </a:rPr>
              <a:t>Problemas mais comuns</a:t>
            </a:r>
          </a:p>
          <a:p>
            <a:pPr marL="358775" indent="-765175">
              <a:buClr>
                <a:srgbClr val="3333CC"/>
              </a:buClr>
              <a:tabLst>
                <a:tab pos="663575" algn="l"/>
                <a:tab pos="850900" algn="l"/>
                <a:tab pos="952500" algn="l"/>
              </a:tabLst>
              <a:defRPr/>
            </a:pPr>
            <a:endParaRPr lang="pt-BR" sz="2000" b="1" dirty="0">
              <a:solidFill>
                <a:schemeClr val="bg1">
                  <a:lumMod val="65000"/>
                </a:schemeClr>
              </a:solidFill>
              <a:ea typeface="Arial Unicode MS" pitchFamily="34" charset="-128"/>
              <a:cs typeface="Arial Unicode MS" pitchFamily="34" charset="-128"/>
            </a:endParaRPr>
          </a:p>
          <a:p>
            <a:pPr marL="358775" indent="-765175">
              <a:buClr>
                <a:srgbClr val="3333CC"/>
              </a:buClr>
              <a:tabLst>
                <a:tab pos="663575" algn="l"/>
                <a:tab pos="850900" algn="l"/>
                <a:tab pos="952500" algn="l"/>
              </a:tabLst>
              <a:defRPr/>
            </a:pPr>
            <a:r>
              <a:rPr lang="pt-BR" sz="2200" b="1" dirty="0">
                <a:solidFill>
                  <a:schemeClr val="bg1">
                    <a:lumMod val="65000"/>
                  </a:schemeClr>
                </a:solidFill>
                <a:ea typeface="Arial Unicode MS" pitchFamily="34" charset="-128"/>
                <a:cs typeface="Arial Unicode MS" pitchFamily="34" charset="-128"/>
              </a:rPr>
              <a:t>3. Conclusão</a:t>
            </a:r>
          </a:p>
        </p:txBody>
      </p:sp>
      <p:sp>
        <p:nvSpPr>
          <p:cNvPr id="6"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24580" name="CaixaDeTexto 6"/>
          <p:cNvSpPr txBox="1">
            <a:spLocks noChangeArrowheads="1"/>
          </p:cNvSpPr>
          <p:nvPr/>
        </p:nvSpPr>
        <p:spPr bwMode="auto">
          <a:xfrm>
            <a:off x="1428750" y="273050"/>
            <a:ext cx="6286500" cy="584200"/>
          </a:xfrm>
          <a:prstGeom prst="rect">
            <a:avLst/>
          </a:prstGeom>
          <a:noFill/>
          <a:ln w="9525">
            <a:noFill/>
            <a:miter lim="800000"/>
            <a:headEnd/>
            <a:tailEnd/>
          </a:ln>
        </p:spPr>
        <p:txBody>
          <a:bodyPr>
            <a:spAutoFit/>
          </a:bodyPr>
          <a:lstStyle/>
          <a:p>
            <a:pPr algn="ctr"/>
            <a:r>
              <a:rPr lang="pt-BR" sz="3200" b="1">
                <a:solidFill>
                  <a:srgbClr val="FFFF00"/>
                </a:solidFill>
              </a:rPr>
              <a:t>SUMÁRIO</a:t>
            </a:r>
          </a:p>
        </p:txBody>
      </p:sp>
      <p:sp>
        <p:nvSpPr>
          <p:cNvPr id="24581" name="Espaço Reservado para Número de Slide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a:fld id="{95DA1E8A-79C0-4A03-8A8F-3A728DACB9F0}" type="slidenum">
              <a:rPr lang="pt-BR" sz="1200" b="1">
                <a:latin typeface="Arial "/>
                <a:ea typeface="Arial Unicode MS" pitchFamily="34" charset="-128"/>
                <a:cs typeface="Arial Unicode MS" pitchFamily="34" charset="-128"/>
              </a:rPr>
              <a:pPr algn="r"/>
              <a:t>28</a:t>
            </a:fld>
            <a:r>
              <a:rPr lang="pt-BR" sz="1200" b="1">
                <a:latin typeface="Arial "/>
                <a:ea typeface="Arial Unicode MS" pitchFamily="34" charset="-128"/>
                <a:cs typeface="Arial Unicode MS" pitchFamily="34" charset="-128"/>
              </a:rPr>
              <a:t> / 50</a:t>
            </a:r>
          </a:p>
        </p:txBody>
      </p:sp>
      <p:pic>
        <p:nvPicPr>
          <p:cNvPr id="24582"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24583"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25603" name="CaixaDeTexto 6"/>
          <p:cNvSpPr txBox="1">
            <a:spLocks noChangeArrowheads="1"/>
          </p:cNvSpPr>
          <p:nvPr/>
        </p:nvSpPr>
        <p:spPr bwMode="auto">
          <a:xfrm>
            <a:off x="1214438" y="214313"/>
            <a:ext cx="6286500" cy="584200"/>
          </a:xfrm>
          <a:prstGeom prst="rect">
            <a:avLst/>
          </a:prstGeom>
          <a:noFill/>
          <a:ln w="9525">
            <a:noFill/>
            <a:miter lim="800000"/>
            <a:headEnd/>
            <a:tailEnd/>
          </a:ln>
        </p:spPr>
        <p:txBody>
          <a:bodyPr>
            <a:spAutoFit/>
          </a:bodyPr>
          <a:lstStyle/>
          <a:p>
            <a:pPr algn="ctr"/>
            <a:r>
              <a:rPr lang="pt-BR" sz="3200" b="1">
                <a:solidFill>
                  <a:srgbClr val="FFFF00"/>
                </a:solidFill>
              </a:rPr>
              <a:t>CALENDÁRIO DE EVENTOS</a:t>
            </a:r>
          </a:p>
        </p:txBody>
      </p:sp>
      <p:sp>
        <p:nvSpPr>
          <p:cNvPr id="25604" name="Espaço Reservado para Número de Slide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a:fld id="{5E31AD45-6015-4F22-9038-BB9638966DAA}" type="slidenum">
              <a:rPr lang="pt-BR" sz="1200" b="1">
                <a:latin typeface="Arial "/>
                <a:ea typeface="Arial Unicode MS" pitchFamily="34" charset="-128"/>
                <a:cs typeface="Arial Unicode MS" pitchFamily="34" charset="-128"/>
              </a:rPr>
              <a:pPr algn="r"/>
              <a:t>29</a:t>
            </a:fld>
            <a:r>
              <a:rPr lang="pt-BR" sz="1200" b="1">
                <a:latin typeface="Arial "/>
                <a:ea typeface="Arial Unicode MS" pitchFamily="34" charset="-128"/>
                <a:cs typeface="Arial Unicode MS" pitchFamily="34" charset="-128"/>
              </a:rPr>
              <a:t> / 50</a:t>
            </a:r>
          </a:p>
        </p:txBody>
      </p:sp>
      <p:pic>
        <p:nvPicPr>
          <p:cNvPr id="25605"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25606"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pic>
        <p:nvPicPr>
          <p:cNvPr id="25607" name="Picture 6"/>
          <p:cNvPicPr>
            <a:picLocks noChangeAspect="1" noChangeArrowheads="1"/>
          </p:cNvPicPr>
          <p:nvPr/>
        </p:nvPicPr>
        <p:blipFill>
          <a:blip r:embed="rId5"/>
          <a:srcRect/>
          <a:stretch>
            <a:fillRect/>
          </a:stretch>
        </p:blipFill>
        <p:spPr bwMode="auto">
          <a:xfrm>
            <a:off x="142875" y="1143000"/>
            <a:ext cx="8893175" cy="1512888"/>
          </a:xfrm>
          <a:prstGeom prst="rect">
            <a:avLst/>
          </a:prstGeom>
          <a:noFill/>
          <a:ln w="9525">
            <a:noFill/>
            <a:round/>
            <a:headEnd/>
            <a:tailEnd/>
          </a:ln>
        </p:spPr>
      </p:pic>
      <p:sp>
        <p:nvSpPr>
          <p:cNvPr id="25608" name="AutoShape 8"/>
          <p:cNvSpPr>
            <a:spLocks noChangeArrowheads="1"/>
          </p:cNvSpPr>
          <p:nvPr/>
        </p:nvSpPr>
        <p:spPr bwMode="auto">
          <a:xfrm>
            <a:off x="500063" y="3643313"/>
            <a:ext cx="8208962" cy="1368425"/>
          </a:xfrm>
          <a:prstGeom prst="wedgeRectCallout">
            <a:avLst>
              <a:gd name="adj1" fmla="val -25856"/>
              <a:gd name="adj2" fmla="val -137977"/>
            </a:avLst>
          </a:prstGeom>
          <a:solidFill>
            <a:srgbClr val="00CC99"/>
          </a:solidFill>
          <a:ln w="9360">
            <a:solidFill>
              <a:srgbClr val="000000"/>
            </a:solidFill>
            <a:miter lim="800000"/>
            <a:headEnd/>
            <a:tailEnd/>
          </a:ln>
        </p:spPr>
        <p:txBody>
          <a:bodyPr lIns="90000" tIns="46800" rIns="90000" bIns="468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b="1">
              <a:solidFill>
                <a:srgbClr val="000000"/>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1">
                <a:solidFill>
                  <a:srgbClr val="FFFF00"/>
                </a:solidFill>
              </a:rPr>
              <a:t>ATÉ O DIA 25 DO MÊS ANTERIOR</a:t>
            </a:r>
            <a:r>
              <a:rPr lang="en-GB" sz="2000">
                <a:solidFill>
                  <a:srgbClr val="000000"/>
                </a:solidFill>
              </a:rPr>
              <a:t> AO MÊS QUE SE REFERE O PAGAMENTO, A UG DEVERÁ </a:t>
            </a:r>
            <a:r>
              <a:rPr lang="en-GB" sz="2000" b="1">
                <a:solidFill>
                  <a:srgbClr val="FFFF00"/>
                </a:solidFill>
              </a:rPr>
              <a:t>DESIGNAR EM BI</a:t>
            </a:r>
            <a:r>
              <a:rPr lang="en-GB" sz="2000">
                <a:solidFill>
                  <a:srgbClr val="000000"/>
                </a:solidFill>
              </a:rPr>
              <a:t> A </a:t>
            </a:r>
            <a:r>
              <a:rPr lang="en-GB" sz="2000" b="1">
                <a:solidFill>
                  <a:srgbClr val="FFFF00"/>
                </a:solidFill>
              </a:rPr>
              <a:t>EQUIPE DE EXAME DE PAGAMENTO DE PESSOAL</a:t>
            </a:r>
            <a:r>
              <a:rPr lang="en-GB" sz="2200" b="1">
                <a:solidFill>
                  <a:srgbClr val="FFFF00"/>
                </a:solidFill>
              </a:rPr>
              <a: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8"/>
          <p:cNvSpPr txBox="1">
            <a:spLocks noChangeArrowheads="1"/>
          </p:cNvSpPr>
          <p:nvPr/>
        </p:nvSpPr>
        <p:spPr bwMode="auto">
          <a:xfrm>
            <a:off x="571500" y="2928938"/>
            <a:ext cx="8143875" cy="1077912"/>
          </a:xfrm>
          <a:prstGeom prst="rect">
            <a:avLst/>
          </a:prstGeom>
          <a:solidFill>
            <a:srgbClr val="FFFF66"/>
          </a:solidFill>
          <a:ln w="28575" cmpd="thickThin">
            <a:solidFill>
              <a:schemeClr val="tx1"/>
            </a:solidFill>
            <a:miter lim="800000"/>
            <a:headEnd/>
            <a:tailEnd/>
          </a:ln>
        </p:spPr>
        <p:txBody>
          <a:bodyPr>
            <a:spAutoFit/>
          </a:bodyPr>
          <a:lstStyle/>
          <a:p>
            <a:pPr marL="358775" indent="-765175" algn="ctr">
              <a:spcAft>
                <a:spcPts val="1200"/>
              </a:spcAft>
              <a:buClr>
                <a:srgbClr val="3333CC"/>
              </a:buClr>
              <a:tabLst>
                <a:tab pos="663575" algn="l"/>
                <a:tab pos="850900" algn="l"/>
                <a:tab pos="952500" algn="l"/>
              </a:tabLst>
            </a:pPr>
            <a:r>
              <a:rPr lang="en-GB" sz="3200" b="1">
                <a:solidFill>
                  <a:srgbClr val="000000"/>
                </a:solidFill>
                <a:latin typeface="Arial "/>
              </a:rPr>
              <a:t>APRESENTAR AS NORMAS PARA O EXAME DE PAGAMENTO DE PESSOAL</a:t>
            </a:r>
            <a:endParaRPr lang="pt-BR" sz="3200" b="1">
              <a:latin typeface="Arial "/>
              <a:ea typeface="Arial Unicode MS" pitchFamily="34" charset="-128"/>
              <a:cs typeface="Arial Unicode MS" pitchFamily="34" charset="-128"/>
            </a:endParaRPr>
          </a:p>
        </p:txBody>
      </p:sp>
      <p:sp>
        <p:nvSpPr>
          <p:cNvPr id="6"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4100" name="CaixaDeTexto 6"/>
          <p:cNvSpPr txBox="1">
            <a:spLocks noChangeArrowheads="1"/>
          </p:cNvSpPr>
          <p:nvPr/>
        </p:nvSpPr>
        <p:spPr bwMode="auto">
          <a:xfrm>
            <a:off x="1428750" y="273050"/>
            <a:ext cx="6286500" cy="584200"/>
          </a:xfrm>
          <a:prstGeom prst="rect">
            <a:avLst/>
          </a:prstGeom>
          <a:noFill/>
          <a:ln w="9525">
            <a:noFill/>
            <a:miter lim="800000"/>
            <a:headEnd/>
            <a:tailEnd/>
          </a:ln>
        </p:spPr>
        <p:txBody>
          <a:bodyPr>
            <a:spAutoFit/>
          </a:bodyPr>
          <a:lstStyle/>
          <a:p>
            <a:pPr algn="ctr"/>
            <a:r>
              <a:rPr lang="pt-BR" sz="3200" b="1">
                <a:solidFill>
                  <a:srgbClr val="FFFF00"/>
                </a:solidFill>
              </a:rPr>
              <a:t>OBJETIVO</a:t>
            </a:r>
          </a:p>
        </p:txBody>
      </p:sp>
      <p:sp>
        <p:nvSpPr>
          <p:cNvPr id="4101" name="Espaço Reservado para Número de Slide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a:fld id="{4DFDB593-0B9B-4965-B02C-57A840AB7DA6}" type="slidenum">
              <a:rPr lang="pt-BR" sz="1200" b="1">
                <a:latin typeface="Arial "/>
                <a:ea typeface="Arial Unicode MS" pitchFamily="34" charset="-128"/>
                <a:cs typeface="Arial Unicode MS" pitchFamily="34" charset="-128"/>
              </a:rPr>
              <a:pPr algn="r"/>
              <a:t>3</a:t>
            </a:fld>
            <a:r>
              <a:rPr lang="pt-BR" sz="1200" b="1">
                <a:latin typeface="Arial "/>
                <a:ea typeface="Arial Unicode MS" pitchFamily="34" charset="-128"/>
                <a:cs typeface="Arial Unicode MS" pitchFamily="34" charset="-128"/>
              </a:rPr>
              <a:t> /50</a:t>
            </a:r>
          </a:p>
        </p:txBody>
      </p:sp>
      <p:pic>
        <p:nvPicPr>
          <p:cNvPr id="4102"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4103"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26627" name="CaixaDeTexto 6"/>
          <p:cNvSpPr txBox="1">
            <a:spLocks noChangeArrowheads="1"/>
          </p:cNvSpPr>
          <p:nvPr/>
        </p:nvSpPr>
        <p:spPr bwMode="auto">
          <a:xfrm>
            <a:off x="1214438" y="214313"/>
            <a:ext cx="6286500" cy="584200"/>
          </a:xfrm>
          <a:prstGeom prst="rect">
            <a:avLst/>
          </a:prstGeom>
          <a:noFill/>
          <a:ln w="9525">
            <a:noFill/>
            <a:miter lim="800000"/>
            <a:headEnd/>
            <a:tailEnd/>
          </a:ln>
        </p:spPr>
        <p:txBody>
          <a:bodyPr>
            <a:spAutoFit/>
          </a:bodyPr>
          <a:lstStyle/>
          <a:p>
            <a:pPr algn="ctr"/>
            <a:r>
              <a:rPr lang="pt-BR" sz="3200" b="1">
                <a:solidFill>
                  <a:srgbClr val="FFFF00"/>
                </a:solidFill>
              </a:rPr>
              <a:t>CALENDÁRIO DE EVENTOS</a:t>
            </a:r>
          </a:p>
        </p:txBody>
      </p:sp>
      <p:sp>
        <p:nvSpPr>
          <p:cNvPr id="26628" name="Espaço Reservado para Número de Slide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a:fld id="{DE831172-59C8-431C-8F1C-BE0BC2FDA5F0}" type="slidenum">
              <a:rPr lang="pt-BR" sz="1200" b="1">
                <a:latin typeface="Arial "/>
                <a:ea typeface="Arial Unicode MS" pitchFamily="34" charset="-128"/>
                <a:cs typeface="Arial Unicode MS" pitchFamily="34" charset="-128"/>
              </a:rPr>
              <a:pPr algn="r"/>
              <a:t>30</a:t>
            </a:fld>
            <a:r>
              <a:rPr lang="pt-BR" sz="1200" b="1">
                <a:latin typeface="Arial "/>
                <a:ea typeface="Arial Unicode MS" pitchFamily="34" charset="-128"/>
                <a:cs typeface="Arial Unicode MS" pitchFamily="34" charset="-128"/>
              </a:rPr>
              <a:t> / 50</a:t>
            </a:r>
          </a:p>
        </p:txBody>
      </p:sp>
      <p:pic>
        <p:nvPicPr>
          <p:cNvPr id="26629"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26630"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pic>
        <p:nvPicPr>
          <p:cNvPr id="26631" name="Picture 3"/>
          <p:cNvPicPr>
            <a:picLocks noChangeAspect="1" noChangeArrowheads="1"/>
          </p:cNvPicPr>
          <p:nvPr/>
        </p:nvPicPr>
        <p:blipFill>
          <a:blip r:embed="rId5"/>
          <a:srcRect/>
          <a:stretch>
            <a:fillRect/>
          </a:stretch>
        </p:blipFill>
        <p:spPr bwMode="auto">
          <a:xfrm>
            <a:off x="69850" y="1143000"/>
            <a:ext cx="9074150" cy="1512888"/>
          </a:xfrm>
          <a:prstGeom prst="rect">
            <a:avLst/>
          </a:prstGeom>
          <a:noFill/>
          <a:ln w="9525">
            <a:noFill/>
            <a:round/>
            <a:headEnd/>
            <a:tailEnd/>
          </a:ln>
        </p:spPr>
      </p:pic>
      <p:sp>
        <p:nvSpPr>
          <p:cNvPr id="26632" name="AutoShape 6"/>
          <p:cNvSpPr>
            <a:spLocks noChangeArrowheads="1"/>
          </p:cNvSpPr>
          <p:nvPr/>
        </p:nvSpPr>
        <p:spPr bwMode="auto">
          <a:xfrm>
            <a:off x="214313" y="3214688"/>
            <a:ext cx="8786812" cy="2857500"/>
          </a:xfrm>
          <a:prstGeom prst="wedgeRectCallout">
            <a:avLst>
              <a:gd name="adj1" fmla="val -17472"/>
              <a:gd name="adj2" fmla="val -76819"/>
            </a:avLst>
          </a:prstGeom>
          <a:solidFill>
            <a:srgbClr val="00CC99"/>
          </a:solidFill>
          <a:ln w="9360">
            <a:solidFill>
              <a:srgbClr val="000000"/>
            </a:solidFill>
            <a:miter lim="800000"/>
            <a:headEnd/>
            <a:tailEnd/>
          </a:ln>
        </p:spPr>
        <p:txBody>
          <a:bodyPr lIns="90000" tIns="46800" rIns="90000" bIns="46800"/>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t>APÓS A UG PUBLICAR AS ALTERAÇÕES DE PAGAMENTO  DE SEUS MILITARES EM BI E ANTES DO OD REALIZAR A </a:t>
            </a:r>
            <a:r>
              <a:rPr lang="en-GB" sz="2000" b="1">
                <a:solidFill>
                  <a:srgbClr val="FFFF00"/>
                </a:solidFill>
              </a:rPr>
              <a:t>TRANSMISSÃO INICIAL DO PAGAMENTO</a:t>
            </a:r>
            <a:r>
              <a:rPr lang="en-GB" sz="2000"/>
              <a:t>, A EQUIPE DE EXAME DE PAGAMENTO DEVERÁ:</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a:p>
          <a:p>
            <a:pPr algn="just">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t> REALIZAR A </a:t>
            </a:r>
            <a:r>
              <a:rPr lang="en-GB" sz="2000" b="1">
                <a:solidFill>
                  <a:srgbClr val="FFFF00"/>
                </a:solidFill>
              </a:rPr>
              <a:t>CONFERÊNCIA DO FIP/FAP DIGITAL COM O BI DA UG</a:t>
            </a:r>
            <a:r>
              <a:rPr lang="en-GB" sz="2000"/>
              <a:t>, DE FORMA  A VALIDAR AS INFORMAÇÕES CONSTANTES DO FAP/FIP.</a:t>
            </a:r>
          </a:p>
          <a:p>
            <a:pPr algn="just">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a:p>
          <a:p>
            <a:pPr algn="just">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t>VERIFICAR SE FOI  </a:t>
            </a:r>
            <a:r>
              <a:rPr lang="en-GB" sz="2000" b="1">
                <a:solidFill>
                  <a:srgbClr val="FFFF00"/>
                </a:solidFill>
              </a:rPr>
              <a:t>CUMPRIDO O DESPACHO DO OD DO RELATÓRIO DO MÊS ANTERIOR</a:t>
            </a:r>
            <a:r>
              <a:rPr lang="en-GB" sz="2000"/>
              <a:t> , RELATIVO  AO PAGAMENTO DE PESSOAL.</a:t>
            </a:r>
          </a:p>
          <a:p>
            <a:pPr algn="just">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20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27651" name="CaixaDeTexto 6"/>
          <p:cNvSpPr txBox="1">
            <a:spLocks noChangeArrowheads="1"/>
          </p:cNvSpPr>
          <p:nvPr/>
        </p:nvSpPr>
        <p:spPr bwMode="auto">
          <a:xfrm>
            <a:off x="1214438" y="214313"/>
            <a:ext cx="6286500" cy="584200"/>
          </a:xfrm>
          <a:prstGeom prst="rect">
            <a:avLst/>
          </a:prstGeom>
          <a:noFill/>
          <a:ln w="9525">
            <a:noFill/>
            <a:miter lim="800000"/>
            <a:headEnd/>
            <a:tailEnd/>
          </a:ln>
        </p:spPr>
        <p:txBody>
          <a:bodyPr>
            <a:spAutoFit/>
          </a:bodyPr>
          <a:lstStyle/>
          <a:p>
            <a:pPr algn="ctr"/>
            <a:r>
              <a:rPr lang="pt-BR" sz="3200" b="1">
                <a:solidFill>
                  <a:srgbClr val="FFFF00"/>
                </a:solidFill>
              </a:rPr>
              <a:t>CALENDÁRIO DE EVENTOS</a:t>
            </a:r>
          </a:p>
        </p:txBody>
      </p:sp>
      <p:sp>
        <p:nvSpPr>
          <p:cNvPr id="27652" name="Espaço Reservado para Número de Slide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a:fld id="{73EABEED-0B82-4EDD-BE09-AB89C1E377C2}" type="slidenum">
              <a:rPr lang="pt-BR" sz="1200" b="1">
                <a:latin typeface="Arial "/>
                <a:ea typeface="Arial Unicode MS" pitchFamily="34" charset="-128"/>
                <a:cs typeface="Arial Unicode MS" pitchFamily="34" charset="-128"/>
              </a:rPr>
              <a:pPr algn="r"/>
              <a:t>31</a:t>
            </a:fld>
            <a:r>
              <a:rPr lang="pt-BR" sz="1200" b="1">
                <a:latin typeface="Arial "/>
                <a:ea typeface="Arial Unicode MS" pitchFamily="34" charset="-128"/>
                <a:cs typeface="Arial Unicode MS" pitchFamily="34" charset="-128"/>
              </a:rPr>
              <a:t> / 50</a:t>
            </a:r>
          </a:p>
        </p:txBody>
      </p:sp>
      <p:pic>
        <p:nvPicPr>
          <p:cNvPr id="27653"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27654"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pic>
        <p:nvPicPr>
          <p:cNvPr id="27655" name="Picture 3"/>
          <p:cNvPicPr>
            <a:picLocks noChangeAspect="1" noChangeArrowheads="1"/>
          </p:cNvPicPr>
          <p:nvPr/>
        </p:nvPicPr>
        <p:blipFill>
          <a:blip r:embed="rId5"/>
          <a:srcRect/>
          <a:stretch>
            <a:fillRect/>
          </a:stretch>
        </p:blipFill>
        <p:spPr bwMode="auto">
          <a:xfrm>
            <a:off x="69850" y="1143000"/>
            <a:ext cx="9074150" cy="1439863"/>
          </a:xfrm>
          <a:prstGeom prst="rect">
            <a:avLst/>
          </a:prstGeom>
          <a:noFill/>
          <a:ln w="9525">
            <a:noFill/>
            <a:round/>
            <a:headEnd/>
            <a:tailEnd/>
          </a:ln>
        </p:spPr>
      </p:pic>
      <p:sp>
        <p:nvSpPr>
          <p:cNvPr id="27656" name="AutoShape 7"/>
          <p:cNvSpPr>
            <a:spLocks noChangeArrowheads="1"/>
          </p:cNvSpPr>
          <p:nvPr/>
        </p:nvSpPr>
        <p:spPr bwMode="auto">
          <a:xfrm>
            <a:off x="285750" y="3714750"/>
            <a:ext cx="8715375" cy="2357438"/>
          </a:xfrm>
          <a:prstGeom prst="wedgeRectCallout">
            <a:avLst>
              <a:gd name="adj1" fmla="val -17972"/>
              <a:gd name="adj2" fmla="val -106347"/>
            </a:avLst>
          </a:prstGeom>
          <a:solidFill>
            <a:srgbClr val="00CC99"/>
          </a:solidFill>
          <a:ln w="9360">
            <a:solidFill>
              <a:srgbClr val="000000"/>
            </a:solidFill>
            <a:miter lim="800000"/>
            <a:headEnd/>
            <a:tailEnd/>
          </a:ln>
        </p:spPr>
        <p:txBody>
          <a:bodyPr lIns="90000" tIns="46800" rIns="90000" bIns="468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200"/>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1">
                <a:solidFill>
                  <a:srgbClr val="FFFF00"/>
                </a:solidFill>
              </a:rPr>
              <a:t>APÓS ORDENADOR DE DESPESAS REALIZAR A TRANSMISSÃO INICIAL DO FIP/FAP DA 1ª CORRIDA DO PAGAMENTO</a:t>
            </a:r>
            <a:r>
              <a:rPr lang="en-GB" sz="2000"/>
              <a:t>, DE ACORDO COM O CRONOGRAMA DE PAGAMENTO, </a:t>
            </a:r>
            <a:r>
              <a:rPr lang="en-GB" sz="2000" b="1">
                <a:solidFill>
                  <a:srgbClr val="FFFF00"/>
                </a:solidFill>
              </a:rPr>
              <a:t>O CHEFE DO SETOR DE PESSOAL, O CHEFE DA EQUIPE DE EXAME DE PAGAMENTO E  O ORDENADOR DE DESPESAS ASSINAM O FAP/FIP DIGITAL.</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20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28675" name="CaixaDeTexto 6"/>
          <p:cNvSpPr txBox="1">
            <a:spLocks noChangeArrowheads="1"/>
          </p:cNvSpPr>
          <p:nvPr/>
        </p:nvSpPr>
        <p:spPr bwMode="auto">
          <a:xfrm>
            <a:off x="1214438" y="214313"/>
            <a:ext cx="6286500" cy="584200"/>
          </a:xfrm>
          <a:prstGeom prst="rect">
            <a:avLst/>
          </a:prstGeom>
          <a:noFill/>
          <a:ln w="9525">
            <a:noFill/>
            <a:miter lim="800000"/>
            <a:headEnd/>
            <a:tailEnd/>
          </a:ln>
        </p:spPr>
        <p:txBody>
          <a:bodyPr>
            <a:spAutoFit/>
          </a:bodyPr>
          <a:lstStyle/>
          <a:p>
            <a:pPr algn="ctr"/>
            <a:r>
              <a:rPr lang="pt-BR" sz="3200" b="1">
                <a:solidFill>
                  <a:srgbClr val="FFFF00"/>
                </a:solidFill>
              </a:rPr>
              <a:t>CALENDÁRIO DE EVENTOS</a:t>
            </a:r>
          </a:p>
        </p:txBody>
      </p:sp>
      <p:sp>
        <p:nvSpPr>
          <p:cNvPr id="28676" name="Espaço Reservado para Número de Slide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a:fld id="{0E63C1CE-1FC7-4667-B230-DC4A028DF1A9}" type="slidenum">
              <a:rPr lang="pt-BR" sz="1200" b="1">
                <a:latin typeface="Arial "/>
                <a:ea typeface="Arial Unicode MS" pitchFamily="34" charset="-128"/>
                <a:cs typeface="Arial Unicode MS" pitchFamily="34" charset="-128"/>
              </a:rPr>
              <a:pPr algn="r"/>
              <a:t>32</a:t>
            </a:fld>
            <a:r>
              <a:rPr lang="pt-BR" sz="1200" b="1">
                <a:latin typeface="Arial "/>
                <a:ea typeface="Arial Unicode MS" pitchFamily="34" charset="-128"/>
                <a:cs typeface="Arial Unicode MS" pitchFamily="34" charset="-128"/>
              </a:rPr>
              <a:t> / 50</a:t>
            </a:r>
          </a:p>
        </p:txBody>
      </p:sp>
      <p:pic>
        <p:nvPicPr>
          <p:cNvPr id="28677"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28678"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pic>
        <p:nvPicPr>
          <p:cNvPr id="28679" name="Picture 3"/>
          <p:cNvPicPr>
            <a:picLocks noChangeAspect="1" noChangeArrowheads="1"/>
          </p:cNvPicPr>
          <p:nvPr/>
        </p:nvPicPr>
        <p:blipFill>
          <a:blip r:embed="rId5"/>
          <a:srcRect/>
          <a:stretch>
            <a:fillRect/>
          </a:stretch>
        </p:blipFill>
        <p:spPr bwMode="auto">
          <a:xfrm>
            <a:off x="69850" y="1143000"/>
            <a:ext cx="9074150" cy="1441450"/>
          </a:xfrm>
          <a:prstGeom prst="rect">
            <a:avLst/>
          </a:prstGeom>
          <a:noFill/>
          <a:ln w="9525">
            <a:noFill/>
            <a:round/>
            <a:headEnd/>
            <a:tailEnd/>
          </a:ln>
        </p:spPr>
      </p:pic>
      <p:sp>
        <p:nvSpPr>
          <p:cNvPr id="28680" name="AutoShape 8"/>
          <p:cNvSpPr>
            <a:spLocks noChangeArrowheads="1"/>
          </p:cNvSpPr>
          <p:nvPr/>
        </p:nvSpPr>
        <p:spPr bwMode="auto">
          <a:xfrm>
            <a:off x="428625" y="3357563"/>
            <a:ext cx="8353425" cy="2357437"/>
          </a:xfrm>
          <a:prstGeom prst="wedgeRectCallout">
            <a:avLst>
              <a:gd name="adj1" fmla="val -12949"/>
              <a:gd name="adj2" fmla="val -91588"/>
            </a:avLst>
          </a:prstGeom>
          <a:solidFill>
            <a:srgbClr val="00CC99"/>
          </a:solidFill>
          <a:ln w="9360">
            <a:solidFill>
              <a:srgbClr val="000000"/>
            </a:solidFill>
            <a:miter lim="800000"/>
            <a:headEnd/>
            <a:tailEnd/>
          </a:ln>
        </p:spPr>
        <p:txBody>
          <a:bodyPr lIns="90000" tIns="46800" rIns="90000" bIns="46800"/>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a:solidFill>
                <a:srgbClr val="000000"/>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000000"/>
                </a:solidFill>
              </a:rPr>
              <a:t>NO MÁXIMO 03 (TRÊS) DIAS APÓS A TRANSMISSÃO DO FIP/FAP (TRANSMISSÃO INICIAL), A UG DEVERÁ PUBLICAR EM BI A </a:t>
            </a:r>
            <a:r>
              <a:rPr lang="en-GB" sz="2000" b="1">
                <a:solidFill>
                  <a:srgbClr val="FFFF00"/>
                </a:solidFill>
              </a:rPr>
              <a:t>RELAÇÃO PELA QUAL CADA INTEGRANTE DA EQUIPE DE EXAME DE PAGAMENTO DE PESSOAL DEVERÁ FICAR RESPONSÁVEL DURANTE A REALIZAÇÃO DO EXAME</a:t>
            </a:r>
            <a:r>
              <a:rPr lang="en-GB" sz="2000">
                <a:solidFill>
                  <a:srgbClr val="FFFF00"/>
                </a:solidFill>
              </a:rPr>
              <a:t>.</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200">
              <a:solidFill>
                <a:srgbClr val="FFFF00"/>
              </a:solidFill>
            </a:endParaRP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200">
              <a:solidFill>
                <a:srgbClr val="000000"/>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29699" name="CaixaDeTexto 6"/>
          <p:cNvSpPr txBox="1">
            <a:spLocks noChangeArrowheads="1"/>
          </p:cNvSpPr>
          <p:nvPr/>
        </p:nvSpPr>
        <p:spPr bwMode="auto">
          <a:xfrm>
            <a:off x="1214438" y="214313"/>
            <a:ext cx="6286500" cy="584200"/>
          </a:xfrm>
          <a:prstGeom prst="rect">
            <a:avLst/>
          </a:prstGeom>
          <a:noFill/>
          <a:ln w="9525">
            <a:noFill/>
            <a:miter lim="800000"/>
            <a:headEnd/>
            <a:tailEnd/>
          </a:ln>
        </p:spPr>
        <p:txBody>
          <a:bodyPr>
            <a:spAutoFit/>
          </a:bodyPr>
          <a:lstStyle/>
          <a:p>
            <a:pPr algn="ctr"/>
            <a:r>
              <a:rPr lang="pt-BR" sz="3200" b="1">
                <a:solidFill>
                  <a:srgbClr val="FFFF00"/>
                </a:solidFill>
              </a:rPr>
              <a:t>CALENDÁRIO DE EVENTOS</a:t>
            </a:r>
          </a:p>
        </p:txBody>
      </p:sp>
      <p:sp>
        <p:nvSpPr>
          <p:cNvPr id="29700" name="Espaço Reservado para Número de Slide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a:fld id="{B99B9880-F955-486E-827F-E830B7F7706F}" type="slidenum">
              <a:rPr lang="pt-BR" sz="1200" b="1">
                <a:latin typeface="Arial "/>
                <a:ea typeface="Arial Unicode MS" pitchFamily="34" charset="-128"/>
                <a:cs typeface="Arial Unicode MS" pitchFamily="34" charset="-128"/>
              </a:rPr>
              <a:pPr algn="r"/>
              <a:t>33</a:t>
            </a:fld>
            <a:r>
              <a:rPr lang="pt-BR" sz="1200" b="1">
                <a:latin typeface="Arial "/>
                <a:ea typeface="Arial Unicode MS" pitchFamily="34" charset="-128"/>
                <a:cs typeface="Arial Unicode MS" pitchFamily="34" charset="-128"/>
              </a:rPr>
              <a:t> / 50</a:t>
            </a:r>
          </a:p>
        </p:txBody>
      </p:sp>
      <p:pic>
        <p:nvPicPr>
          <p:cNvPr id="29701"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29702"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pic>
        <p:nvPicPr>
          <p:cNvPr id="29703" name="Picture 3"/>
          <p:cNvPicPr>
            <a:picLocks noChangeAspect="1" noChangeArrowheads="1"/>
          </p:cNvPicPr>
          <p:nvPr/>
        </p:nvPicPr>
        <p:blipFill>
          <a:blip r:embed="rId5"/>
          <a:srcRect/>
          <a:stretch>
            <a:fillRect/>
          </a:stretch>
        </p:blipFill>
        <p:spPr bwMode="auto">
          <a:xfrm>
            <a:off x="69850" y="1143000"/>
            <a:ext cx="9074150" cy="1223963"/>
          </a:xfrm>
          <a:prstGeom prst="rect">
            <a:avLst/>
          </a:prstGeom>
          <a:noFill/>
          <a:ln w="9525">
            <a:noFill/>
            <a:round/>
            <a:headEnd/>
            <a:tailEnd/>
          </a:ln>
        </p:spPr>
      </p:pic>
      <p:sp>
        <p:nvSpPr>
          <p:cNvPr id="29704" name="AutoShape 9"/>
          <p:cNvSpPr>
            <a:spLocks noChangeArrowheads="1"/>
          </p:cNvSpPr>
          <p:nvPr/>
        </p:nvSpPr>
        <p:spPr bwMode="auto">
          <a:xfrm>
            <a:off x="71438" y="2786063"/>
            <a:ext cx="8929687" cy="3500437"/>
          </a:xfrm>
          <a:prstGeom prst="wedgeRectCallout">
            <a:avLst>
              <a:gd name="adj1" fmla="val -5940"/>
              <a:gd name="adj2" fmla="val -66343"/>
            </a:avLst>
          </a:prstGeom>
          <a:solidFill>
            <a:srgbClr val="00CC99"/>
          </a:solidFill>
          <a:ln w="9360">
            <a:solidFill>
              <a:srgbClr val="000000"/>
            </a:solidFill>
            <a:miter lim="800000"/>
            <a:headEnd/>
            <a:tailEnd/>
          </a:ln>
        </p:spPr>
        <p:txBody>
          <a:bodyPr lIns="90000" tIns="46800" rIns="90000" bIns="46800"/>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000000"/>
                </a:solidFill>
              </a:rPr>
              <a:t>APÓS A 1ª CORRIDA E ANTES DA TRANSMISSÃO COMPLEMENTAR, A EQUIPE DE EXAME DE PAGAMENTO DEVERÁ:</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a:solidFill>
                <a:srgbClr val="000000"/>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000000"/>
                </a:solidFill>
              </a:rPr>
              <a:t>- </a:t>
            </a:r>
            <a:r>
              <a:rPr lang="en-GB" sz="2000" b="1">
                <a:solidFill>
                  <a:srgbClr val="FFFF00"/>
                </a:solidFill>
              </a:rPr>
              <a:t>CONFERIR O FIP/FAP DIGITAL </a:t>
            </a:r>
            <a:r>
              <a:rPr lang="en-GB" sz="2000">
                <a:solidFill>
                  <a:srgbClr val="000000"/>
                </a:solidFill>
              </a:rPr>
              <a:t>DA TRANSMISSÃO COMPLEMENTAR COM AS </a:t>
            </a:r>
            <a:r>
              <a:rPr lang="en-GB" sz="2000" b="1">
                <a:solidFill>
                  <a:srgbClr val="FFFF00"/>
                </a:solidFill>
              </a:rPr>
              <a:t>CORREÇÕES  DE LANÇAMENTOS OCORRIDOS NA 1ª CORRIDA </a:t>
            </a:r>
            <a:r>
              <a:rPr lang="en-GB" sz="2000">
                <a:solidFill>
                  <a:srgbClr val="000000"/>
                </a:solidFill>
              </a:rPr>
              <a:t>DO PAGAMENTO .</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a:solidFill>
                <a:srgbClr val="000000"/>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000000"/>
                </a:solidFill>
              </a:rPr>
              <a:t>- CASO HAJA NOVOS LANÇAMENTOS, </a:t>
            </a:r>
            <a:r>
              <a:rPr lang="en-GB" sz="2000" b="1">
                <a:solidFill>
                  <a:srgbClr val="FFFF00"/>
                </a:solidFill>
              </a:rPr>
              <a:t>CONFERIR O FIP/FAP DIGITAL COM O BI DA UG</a:t>
            </a:r>
            <a:r>
              <a:rPr lang="en-GB" sz="2000">
                <a:solidFill>
                  <a:srgbClr val="000000"/>
                </a:solidFill>
              </a:rPr>
              <a:t>. </a:t>
            </a:r>
            <a:r>
              <a:rPr lang="en-GB" sz="2000" b="1">
                <a:solidFill>
                  <a:srgbClr val="0070C0"/>
                </a:solidFill>
              </a:rPr>
              <a:t>ESTA SITUAÇÃO DEVE SER EVITADA PELA UG, POIS NÃO HAVERÁ MAIS POSSIBILIDADE DE CORREÇÃO NO SISTEMA.</a:t>
            </a:r>
            <a:endParaRPr lang="en-GB" sz="2000">
              <a:solidFill>
                <a:srgbClr val="000000"/>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200">
              <a:solidFill>
                <a:srgbClr val="000000"/>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200">
              <a:solidFill>
                <a:srgbClr val="000000"/>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200">
              <a:solidFill>
                <a:srgbClr val="000000"/>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30723" name="CaixaDeTexto 6"/>
          <p:cNvSpPr txBox="1">
            <a:spLocks noChangeArrowheads="1"/>
          </p:cNvSpPr>
          <p:nvPr/>
        </p:nvSpPr>
        <p:spPr bwMode="auto">
          <a:xfrm>
            <a:off x="1214438" y="214313"/>
            <a:ext cx="6286500" cy="584200"/>
          </a:xfrm>
          <a:prstGeom prst="rect">
            <a:avLst/>
          </a:prstGeom>
          <a:noFill/>
          <a:ln w="9525">
            <a:noFill/>
            <a:miter lim="800000"/>
            <a:headEnd/>
            <a:tailEnd/>
          </a:ln>
        </p:spPr>
        <p:txBody>
          <a:bodyPr>
            <a:spAutoFit/>
          </a:bodyPr>
          <a:lstStyle/>
          <a:p>
            <a:pPr algn="ctr"/>
            <a:r>
              <a:rPr lang="pt-BR" sz="3200" b="1">
                <a:solidFill>
                  <a:srgbClr val="FFFF00"/>
                </a:solidFill>
              </a:rPr>
              <a:t>CALENDÁRIO DE EVENTOS</a:t>
            </a:r>
          </a:p>
        </p:txBody>
      </p:sp>
      <p:sp>
        <p:nvSpPr>
          <p:cNvPr id="30724" name="Espaço Reservado para Número de Slide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a:fld id="{DDAAFB2B-0E0F-479B-9DC5-52027E8EF455}" type="slidenum">
              <a:rPr lang="pt-BR" sz="1200" b="1">
                <a:latin typeface="Arial "/>
                <a:ea typeface="Arial Unicode MS" pitchFamily="34" charset="-128"/>
                <a:cs typeface="Arial Unicode MS" pitchFamily="34" charset="-128"/>
              </a:rPr>
              <a:pPr algn="r"/>
              <a:t>34</a:t>
            </a:fld>
            <a:r>
              <a:rPr lang="pt-BR" sz="1200" b="1">
                <a:latin typeface="Arial "/>
                <a:ea typeface="Arial Unicode MS" pitchFamily="34" charset="-128"/>
                <a:cs typeface="Arial Unicode MS" pitchFamily="34" charset="-128"/>
              </a:rPr>
              <a:t> / 50</a:t>
            </a:r>
          </a:p>
        </p:txBody>
      </p:sp>
      <p:pic>
        <p:nvPicPr>
          <p:cNvPr id="30725"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30726"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pic>
        <p:nvPicPr>
          <p:cNvPr id="30727" name="Picture 3"/>
          <p:cNvPicPr>
            <a:picLocks noChangeAspect="1" noChangeArrowheads="1"/>
          </p:cNvPicPr>
          <p:nvPr/>
        </p:nvPicPr>
        <p:blipFill>
          <a:blip r:embed="rId5"/>
          <a:srcRect/>
          <a:stretch>
            <a:fillRect/>
          </a:stretch>
        </p:blipFill>
        <p:spPr bwMode="auto">
          <a:xfrm>
            <a:off x="69850" y="1143000"/>
            <a:ext cx="9074150" cy="1439863"/>
          </a:xfrm>
          <a:prstGeom prst="rect">
            <a:avLst/>
          </a:prstGeom>
          <a:noFill/>
          <a:ln w="9525">
            <a:noFill/>
            <a:round/>
            <a:headEnd/>
            <a:tailEnd/>
          </a:ln>
        </p:spPr>
      </p:pic>
      <p:sp>
        <p:nvSpPr>
          <p:cNvPr id="30728" name="AutoShape 7"/>
          <p:cNvSpPr>
            <a:spLocks noChangeArrowheads="1"/>
          </p:cNvSpPr>
          <p:nvPr/>
        </p:nvSpPr>
        <p:spPr bwMode="auto">
          <a:xfrm>
            <a:off x="285750" y="3714750"/>
            <a:ext cx="8715375" cy="2357438"/>
          </a:xfrm>
          <a:prstGeom prst="wedgeRectCallout">
            <a:avLst>
              <a:gd name="adj1" fmla="val -5634"/>
              <a:gd name="adj2" fmla="val -105824"/>
            </a:avLst>
          </a:prstGeom>
          <a:solidFill>
            <a:srgbClr val="00CC99"/>
          </a:solidFill>
          <a:ln w="9360">
            <a:solidFill>
              <a:srgbClr val="000000"/>
            </a:solidFill>
            <a:miter lim="800000"/>
            <a:headEnd/>
            <a:tailEnd/>
          </a:ln>
        </p:spPr>
        <p:txBody>
          <a:bodyPr lIns="90000" tIns="46800" rIns="90000" bIns="468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200"/>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t>APÓS O </a:t>
            </a:r>
            <a:r>
              <a:rPr lang="en-GB" sz="2000" b="1">
                <a:solidFill>
                  <a:srgbClr val="FFFF00"/>
                </a:solidFill>
              </a:rPr>
              <a:t>ORDENADOR DE DESPESAS REALIZAR A TRANSMISSÃO COMPLEMENTAR DO FIP/FAP DA 1ª CORRIDA DO PAGAMENTO</a:t>
            </a:r>
            <a:r>
              <a:rPr lang="en-GB" sz="2000"/>
              <a:t>, DE ACORDO COM O CRONOGRAMA DE PAGAMENTO, </a:t>
            </a:r>
            <a:r>
              <a:rPr lang="en-GB" sz="2000" b="1">
                <a:solidFill>
                  <a:srgbClr val="FFFF00"/>
                </a:solidFill>
              </a:rPr>
              <a:t>O CHEFE DO SETOR DE PESSOAL, O CHEFE DA EQUIPE DE EXAME DE PAGAMENTO E  O ORDENADOR DE DESPESAS ASSINAM O FAP/FIP DIGITAL.</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20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31747" name="CaixaDeTexto 6"/>
          <p:cNvSpPr txBox="1">
            <a:spLocks noChangeArrowheads="1"/>
          </p:cNvSpPr>
          <p:nvPr/>
        </p:nvSpPr>
        <p:spPr bwMode="auto">
          <a:xfrm>
            <a:off x="1214438" y="214313"/>
            <a:ext cx="6286500" cy="584200"/>
          </a:xfrm>
          <a:prstGeom prst="rect">
            <a:avLst/>
          </a:prstGeom>
          <a:noFill/>
          <a:ln w="9525">
            <a:noFill/>
            <a:miter lim="800000"/>
            <a:headEnd/>
            <a:tailEnd/>
          </a:ln>
        </p:spPr>
        <p:txBody>
          <a:bodyPr>
            <a:spAutoFit/>
          </a:bodyPr>
          <a:lstStyle/>
          <a:p>
            <a:pPr algn="ctr"/>
            <a:r>
              <a:rPr lang="pt-BR" sz="3200" b="1">
                <a:solidFill>
                  <a:srgbClr val="FFFF00"/>
                </a:solidFill>
              </a:rPr>
              <a:t>CALENDÁRIO DE EVENTOS</a:t>
            </a:r>
          </a:p>
        </p:txBody>
      </p:sp>
      <p:sp>
        <p:nvSpPr>
          <p:cNvPr id="31748" name="Espaço Reservado para Número de Slide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a:fld id="{2BA0544F-F400-4E8C-B88C-80F798AD246C}" type="slidenum">
              <a:rPr lang="pt-BR" sz="1200" b="1">
                <a:latin typeface="Arial "/>
                <a:ea typeface="Arial Unicode MS" pitchFamily="34" charset="-128"/>
                <a:cs typeface="Arial Unicode MS" pitchFamily="34" charset="-128"/>
              </a:rPr>
              <a:pPr algn="r"/>
              <a:t>35</a:t>
            </a:fld>
            <a:r>
              <a:rPr lang="pt-BR" sz="1200" b="1">
                <a:latin typeface="Arial "/>
                <a:ea typeface="Arial Unicode MS" pitchFamily="34" charset="-128"/>
                <a:cs typeface="Arial Unicode MS" pitchFamily="34" charset="-128"/>
              </a:rPr>
              <a:t> / 50</a:t>
            </a:r>
          </a:p>
        </p:txBody>
      </p:sp>
      <p:pic>
        <p:nvPicPr>
          <p:cNvPr id="31749"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31750"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pic>
        <p:nvPicPr>
          <p:cNvPr id="31751" name="Picture 3"/>
          <p:cNvPicPr>
            <a:picLocks noChangeAspect="1" noChangeArrowheads="1"/>
          </p:cNvPicPr>
          <p:nvPr/>
        </p:nvPicPr>
        <p:blipFill>
          <a:blip r:embed="rId5"/>
          <a:srcRect/>
          <a:stretch>
            <a:fillRect/>
          </a:stretch>
        </p:blipFill>
        <p:spPr bwMode="auto">
          <a:xfrm>
            <a:off x="69850" y="1214438"/>
            <a:ext cx="9074150" cy="1079500"/>
          </a:xfrm>
          <a:prstGeom prst="rect">
            <a:avLst/>
          </a:prstGeom>
          <a:noFill/>
          <a:ln w="9525">
            <a:noFill/>
            <a:round/>
            <a:headEnd/>
            <a:tailEnd/>
          </a:ln>
        </p:spPr>
      </p:pic>
      <p:sp>
        <p:nvSpPr>
          <p:cNvPr id="31752" name="AutoShape 8"/>
          <p:cNvSpPr>
            <a:spLocks noChangeArrowheads="1"/>
          </p:cNvSpPr>
          <p:nvPr/>
        </p:nvSpPr>
        <p:spPr bwMode="auto">
          <a:xfrm>
            <a:off x="571500" y="4143375"/>
            <a:ext cx="8353425" cy="1487488"/>
          </a:xfrm>
          <a:prstGeom prst="wedgeRectCallout">
            <a:avLst>
              <a:gd name="adj1" fmla="val -3190"/>
              <a:gd name="adj2" fmla="val -183898"/>
            </a:avLst>
          </a:prstGeom>
          <a:solidFill>
            <a:srgbClr val="00CC99"/>
          </a:solidFill>
          <a:ln w="9360">
            <a:solidFill>
              <a:srgbClr val="000000"/>
            </a:solidFill>
            <a:miter lim="800000"/>
            <a:headEnd/>
            <a:tailEnd/>
          </a:ln>
        </p:spPr>
        <p:txBody>
          <a:bodyPr lIns="90000" tIns="46800" rIns="90000" bIns="46800"/>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t>APÓS O PROCESSAMENTO DA 2ª CORRIDA, A EQUIPE DEVE </a:t>
            </a:r>
            <a:r>
              <a:rPr lang="en-GB" sz="2000" b="1">
                <a:solidFill>
                  <a:srgbClr val="FFFF00"/>
                </a:solidFill>
              </a:rPr>
              <a:t>REALIZAR A CONFERÊNCIA DO RELATÓRIO DE EXCLUSÃO DE DESCONTOS </a:t>
            </a:r>
            <a:r>
              <a:rPr lang="en-GB" sz="2000"/>
              <a:t>(SISCONSIG)  COM AS </a:t>
            </a:r>
            <a:r>
              <a:rPr lang="en-GB" sz="2000" b="1">
                <a:solidFill>
                  <a:srgbClr val="FFFF00"/>
                </a:solidFill>
              </a:rPr>
              <a:t>PUBLICAÇÕES EM BI.</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200">
              <a:solidFill>
                <a:srgbClr val="000000"/>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32771" name="CaixaDeTexto 6"/>
          <p:cNvSpPr txBox="1">
            <a:spLocks noChangeArrowheads="1"/>
          </p:cNvSpPr>
          <p:nvPr/>
        </p:nvSpPr>
        <p:spPr bwMode="auto">
          <a:xfrm>
            <a:off x="1214438" y="214313"/>
            <a:ext cx="6286500" cy="584200"/>
          </a:xfrm>
          <a:prstGeom prst="rect">
            <a:avLst/>
          </a:prstGeom>
          <a:noFill/>
          <a:ln w="9525">
            <a:noFill/>
            <a:miter lim="800000"/>
            <a:headEnd/>
            <a:tailEnd/>
          </a:ln>
        </p:spPr>
        <p:txBody>
          <a:bodyPr>
            <a:spAutoFit/>
          </a:bodyPr>
          <a:lstStyle/>
          <a:p>
            <a:pPr algn="ctr"/>
            <a:r>
              <a:rPr lang="pt-BR" sz="3200" b="1">
                <a:solidFill>
                  <a:srgbClr val="FFFF00"/>
                </a:solidFill>
              </a:rPr>
              <a:t>CALENDÁRIO DE EVENTOS</a:t>
            </a:r>
          </a:p>
        </p:txBody>
      </p:sp>
      <p:sp>
        <p:nvSpPr>
          <p:cNvPr id="32772" name="Espaço Reservado para Número de Slide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a:fld id="{C547A421-B8FA-4A08-94AC-7B2542011FC6}" type="slidenum">
              <a:rPr lang="pt-BR" sz="1200" b="1">
                <a:latin typeface="Arial "/>
                <a:ea typeface="Arial Unicode MS" pitchFamily="34" charset="-128"/>
                <a:cs typeface="Arial Unicode MS" pitchFamily="34" charset="-128"/>
              </a:rPr>
              <a:pPr algn="r"/>
              <a:t>36</a:t>
            </a:fld>
            <a:r>
              <a:rPr lang="pt-BR" sz="1200" b="1">
                <a:latin typeface="Arial "/>
                <a:ea typeface="Arial Unicode MS" pitchFamily="34" charset="-128"/>
                <a:cs typeface="Arial Unicode MS" pitchFamily="34" charset="-128"/>
              </a:rPr>
              <a:t> / 50</a:t>
            </a:r>
          </a:p>
        </p:txBody>
      </p:sp>
      <p:pic>
        <p:nvPicPr>
          <p:cNvPr id="32773"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32774"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pic>
        <p:nvPicPr>
          <p:cNvPr id="32775" name="Picture 2"/>
          <p:cNvPicPr>
            <a:picLocks noChangeAspect="1" noChangeArrowheads="1"/>
          </p:cNvPicPr>
          <p:nvPr/>
        </p:nvPicPr>
        <p:blipFill>
          <a:blip r:embed="rId5"/>
          <a:srcRect/>
          <a:stretch>
            <a:fillRect/>
          </a:stretch>
        </p:blipFill>
        <p:spPr bwMode="auto">
          <a:xfrm>
            <a:off x="69850" y="1214438"/>
            <a:ext cx="9074150" cy="1295400"/>
          </a:xfrm>
          <a:prstGeom prst="rect">
            <a:avLst/>
          </a:prstGeom>
          <a:noFill/>
          <a:ln w="9525">
            <a:noFill/>
            <a:round/>
            <a:headEnd/>
            <a:tailEnd/>
          </a:ln>
        </p:spPr>
      </p:pic>
      <p:sp>
        <p:nvSpPr>
          <p:cNvPr id="32776" name="AutoShape 7"/>
          <p:cNvSpPr>
            <a:spLocks noChangeArrowheads="1"/>
          </p:cNvSpPr>
          <p:nvPr/>
        </p:nvSpPr>
        <p:spPr bwMode="auto">
          <a:xfrm>
            <a:off x="214313" y="2786063"/>
            <a:ext cx="8715375" cy="2286000"/>
          </a:xfrm>
          <a:prstGeom prst="wedgeRectCallout">
            <a:avLst>
              <a:gd name="adj1" fmla="val -14681"/>
              <a:gd name="adj2" fmla="val -49468"/>
            </a:avLst>
          </a:prstGeom>
          <a:solidFill>
            <a:srgbClr val="00CC99"/>
          </a:solidFill>
          <a:ln w="9360">
            <a:solidFill>
              <a:srgbClr val="000000"/>
            </a:solidFill>
            <a:miter lim="800000"/>
            <a:headEnd/>
            <a:tailEnd/>
          </a:ln>
        </p:spPr>
        <p:txBody>
          <a:bodyPr lIns="90000" tIns="46800" rIns="90000" bIns="468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200">
              <a:solidFill>
                <a:srgbClr val="000000"/>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1">
                <a:solidFill>
                  <a:srgbClr val="FFFF00"/>
                </a:solidFill>
              </a:rPr>
              <a:t>ENTRE A TRANSMISSÃO INICIAL E A DISPONIBILIZAÇÃO DOS RELATÓRIOS PELO CPEX, A EQUIPE DEVE REALIZAR A ANÁLISE DO MÉRITO DOS SAQUES E DOS DESCONTOS E ELABORAÇÃO DAS FICHAS AUXILIARES, CONSULTANDO AS FOLHAS DE ALTERAÇÃO, TÍTULOS DE PENSÃO MILITAR, ASSENTAMENTOS, DECLARAÇÃO DE BENEFICIÁRIOS,  LEGISLAÇÃO DE PAGAMENTO DE PESSOAL,ETC.</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200">
              <a:solidFill>
                <a:srgbClr val="000000"/>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33795" name="CaixaDeTexto 6"/>
          <p:cNvSpPr txBox="1">
            <a:spLocks noChangeArrowheads="1"/>
          </p:cNvSpPr>
          <p:nvPr/>
        </p:nvSpPr>
        <p:spPr bwMode="auto">
          <a:xfrm>
            <a:off x="1214438" y="214313"/>
            <a:ext cx="6286500" cy="584200"/>
          </a:xfrm>
          <a:prstGeom prst="rect">
            <a:avLst/>
          </a:prstGeom>
          <a:noFill/>
          <a:ln w="9525">
            <a:noFill/>
            <a:miter lim="800000"/>
            <a:headEnd/>
            <a:tailEnd/>
          </a:ln>
        </p:spPr>
        <p:txBody>
          <a:bodyPr>
            <a:spAutoFit/>
          </a:bodyPr>
          <a:lstStyle/>
          <a:p>
            <a:pPr algn="ctr"/>
            <a:r>
              <a:rPr lang="pt-BR" sz="3200" b="1">
                <a:solidFill>
                  <a:srgbClr val="FFFF00"/>
                </a:solidFill>
              </a:rPr>
              <a:t>CALENDÁRIO DE EVENTOS</a:t>
            </a:r>
          </a:p>
        </p:txBody>
      </p:sp>
      <p:sp>
        <p:nvSpPr>
          <p:cNvPr id="33796" name="Espaço Reservado para Número de Slide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a:fld id="{8FD14632-0F53-421D-B388-A99BC44388CE}" type="slidenum">
              <a:rPr lang="pt-BR" sz="1200" b="1">
                <a:latin typeface="Arial "/>
                <a:ea typeface="Arial Unicode MS" pitchFamily="34" charset="-128"/>
                <a:cs typeface="Arial Unicode MS" pitchFamily="34" charset="-128"/>
              </a:rPr>
              <a:pPr algn="r"/>
              <a:t>37</a:t>
            </a:fld>
            <a:r>
              <a:rPr lang="pt-BR" sz="1200" b="1">
                <a:latin typeface="Arial "/>
                <a:ea typeface="Arial Unicode MS" pitchFamily="34" charset="-128"/>
                <a:cs typeface="Arial Unicode MS" pitchFamily="34" charset="-128"/>
              </a:rPr>
              <a:t> / 50</a:t>
            </a:r>
          </a:p>
        </p:txBody>
      </p:sp>
      <p:pic>
        <p:nvPicPr>
          <p:cNvPr id="33797"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33798"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pic>
        <p:nvPicPr>
          <p:cNvPr id="33799" name="Picture 3"/>
          <p:cNvPicPr>
            <a:picLocks noChangeAspect="1" noChangeArrowheads="1"/>
          </p:cNvPicPr>
          <p:nvPr/>
        </p:nvPicPr>
        <p:blipFill>
          <a:blip r:embed="rId5"/>
          <a:srcRect/>
          <a:stretch>
            <a:fillRect/>
          </a:stretch>
        </p:blipFill>
        <p:spPr bwMode="auto">
          <a:xfrm>
            <a:off x="69850" y="1214438"/>
            <a:ext cx="9074150" cy="1079500"/>
          </a:xfrm>
          <a:prstGeom prst="rect">
            <a:avLst/>
          </a:prstGeom>
          <a:noFill/>
          <a:ln w="9525">
            <a:noFill/>
            <a:round/>
            <a:headEnd/>
            <a:tailEnd/>
          </a:ln>
        </p:spPr>
      </p:pic>
      <p:sp>
        <p:nvSpPr>
          <p:cNvPr id="33800" name="AutoShape 8"/>
          <p:cNvSpPr>
            <a:spLocks noChangeArrowheads="1"/>
          </p:cNvSpPr>
          <p:nvPr/>
        </p:nvSpPr>
        <p:spPr bwMode="auto">
          <a:xfrm>
            <a:off x="214313" y="3286125"/>
            <a:ext cx="8501062" cy="2643188"/>
          </a:xfrm>
          <a:prstGeom prst="wedgeRectCallout">
            <a:avLst>
              <a:gd name="adj1" fmla="val 12468"/>
              <a:gd name="adj2" fmla="val -94176"/>
            </a:avLst>
          </a:prstGeom>
          <a:solidFill>
            <a:srgbClr val="00CC99"/>
          </a:solidFill>
          <a:ln w="9360">
            <a:solidFill>
              <a:srgbClr val="000000"/>
            </a:solidFill>
            <a:miter lim="800000"/>
            <a:headEnd/>
            <a:tailEnd/>
          </a:ln>
        </p:spPr>
        <p:txBody>
          <a:bodyPr lIns="90000" tIns="46800" rIns="90000" bIns="46800"/>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t>O CHEFE DO SETOR DE PESSOAL DEVERÁ CONFECCIONAR  UMA RELAÇÃO DO EFETIVO  EXISTENTE  NA UG/OP ATÉ O DIA 25 DE CADA MÊS E ENTREGÁ-LA AO CHEFE DA EQUIPE DE EXAME DE PAGAMENTO PARA CONFERÊNCIA.</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t>CASO HAJA ALGUM EX-MILITAR OU LICENCIADO COM REMUNERAÇÃO INTEGRAL NA FOLHA, SOLICITAR, IMEDIATAMENTE, O BLOQUEIO DO PAGAMENTO.</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b="1">
              <a:solidFill>
                <a:srgbClr val="FFFF00"/>
              </a:solidFill>
            </a:endParaRP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200">
              <a:solidFill>
                <a:srgbClr val="000000"/>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34819" name="CaixaDeTexto 6"/>
          <p:cNvSpPr txBox="1">
            <a:spLocks noChangeArrowheads="1"/>
          </p:cNvSpPr>
          <p:nvPr/>
        </p:nvSpPr>
        <p:spPr bwMode="auto">
          <a:xfrm>
            <a:off x="1214438" y="214313"/>
            <a:ext cx="6286500" cy="584200"/>
          </a:xfrm>
          <a:prstGeom prst="rect">
            <a:avLst/>
          </a:prstGeom>
          <a:noFill/>
          <a:ln w="9525">
            <a:noFill/>
            <a:miter lim="800000"/>
            <a:headEnd/>
            <a:tailEnd/>
          </a:ln>
        </p:spPr>
        <p:txBody>
          <a:bodyPr>
            <a:spAutoFit/>
          </a:bodyPr>
          <a:lstStyle/>
          <a:p>
            <a:pPr algn="ctr"/>
            <a:r>
              <a:rPr lang="pt-BR" sz="3200" b="1">
                <a:solidFill>
                  <a:srgbClr val="FFFF00"/>
                </a:solidFill>
              </a:rPr>
              <a:t>CALENDÁRIO DE EVENTOS</a:t>
            </a:r>
          </a:p>
        </p:txBody>
      </p:sp>
      <p:sp>
        <p:nvSpPr>
          <p:cNvPr id="34820" name="Espaço Reservado para Número de Slide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a:fld id="{1164BD89-D411-45CA-ABB0-3F85068173A7}" type="slidenum">
              <a:rPr lang="pt-BR" sz="1200" b="1">
                <a:latin typeface="Arial "/>
                <a:ea typeface="Arial Unicode MS" pitchFamily="34" charset="-128"/>
                <a:cs typeface="Arial Unicode MS" pitchFamily="34" charset="-128"/>
              </a:rPr>
              <a:pPr algn="r"/>
              <a:t>38</a:t>
            </a:fld>
            <a:r>
              <a:rPr lang="pt-BR" sz="1200" b="1">
                <a:latin typeface="Arial "/>
                <a:ea typeface="Arial Unicode MS" pitchFamily="34" charset="-128"/>
                <a:cs typeface="Arial Unicode MS" pitchFamily="34" charset="-128"/>
              </a:rPr>
              <a:t> / 50</a:t>
            </a:r>
          </a:p>
        </p:txBody>
      </p:sp>
      <p:pic>
        <p:nvPicPr>
          <p:cNvPr id="34821"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34822"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pic>
        <p:nvPicPr>
          <p:cNvPr id="34823" name="Picture 3"/>
          <p:cNvPicPr>
            <a:picLocks noChangeAspect="1" noChangeArrowheads="1"/>
          </p:cNvPicPr>
          <p:nvPr/>
        </p:nvPicPr>
        <p:blipFill>
          <a:blip r:embed="rId5"/>
          <a:srcRect/>
          <a:stretch>
            <a:fillRect/>
          </a:stretch>
        </p:blipFill>
        <p:spPr bwMode="auto">
          <a:xfrm>
            <a:off x="69850" y="1571625"/>
            <a:ext cx="9074150" cy="1079500"/>
          </a:xfrm>
          <a:prstGeom prst="rect">
            <a:avLst/>
          </a:prstGeom>
          <a:noFill/>
          <a:ln w="9525">
            <a:noFill/>
            <a:round/>
            <a:headEnd/>
            <a:tailEnd/>
          </a:ln>
        </p:spPr>
      </p:pic>
      <p:sp>
        <p:nvSpPr>
          <p:cNvPr id="34824" name="AutoShape 5"/>
          <p:cNvSpPr>
            <a:spLocks noChangeArrowheads="1"/>
          </p:cNvSpPr>
          <p:nvPr/>
        </p:nvSpPr>
        <p:spPr bwMode="auto">
          <a:xfrm>
            <a:off x="428625" y="4500563"/>
            <a:ext cx="8208963" cy="1571625"/>
          </a:xfrm>
          <a:prstGeom prst="wedgeRectCallout">
            <a:avLst>
              <a:gd name="adj1" fmla="val 14319"/>
              <a:gd name="adj2" fmla="val -177171"/>
            </a:avLst>
          </a:prstGeom>
          <a:solidFill>
            <a:srgbClr val="00CC99"/>
          </a:solidFill>
          <a:ln w="9360">
            <a:solidFill>
              <a:srgbClr val="000000"/>
            </a:solidFill>
            <a:miter lim="800000"/>
            <a:headEnd/>
            <a:tailEnd/>
          </a:ln>
        </p:spPr>
        <p:txBody>
          <a:bodyPr lIns="90000" tIns="46800" rIns="90000" bIns="468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a:solidFill>
                <a:srgbClr val="000000"/>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000000"/>
                </a:solidFill>
              </a:rPr>
              <a:t>A EQUIPE DEVERÁ </a:t>
            </a:r>
            <a:r>
              <a:rPr lang="en-GB" sz="2000" b="1">
                <a:solidFill>
                  <a:srgbClr val="FFFF00"/>
                </a:solidFill>
              </a:rPr>
              <a:t>COLETAR OS RELATÓRIOS</a:t>
            </a:r>
            <a:r>
              <a:rPr lang="en-GB" sz="2000">
                <a:solidFill>
                  <a:srgbClr val="000000"/>
                </a:solidFill>
              </a:rPr>
              <a:t> E OS DOCUMENTOS NECESSÁRIOS AO EXAME  DE PAGAMENTO ATÉ </a:t>
            </a:r>
            <a:r>
              <a:rPr lang="en-GB" sz="2000" b="1">
                <a:solidFill>
                  <a:srgbClr val="FFFF00"/>
                </a:solidFill>
              </a:rPr>
              <a:t>TRÊS DIAS ÚTEIS ANTES DO FINAL DO MÊS A QUE SE REFERE O PAGAMENTO</a:t>
            </a:r>
            <a:r>
              <a:rPr lang="ar-SA" sz="2000" b="1">
                <a:solidFill>
                  <a:srgbClr val="FFFF00"/>
                </a:solidFill>
              </a:rPr>
              <a:t>‏</a:t>
            </a:r>
            <a:r>
              <a:rPr lang="pt-BR" sz="2000">
                <a:solidFill>
                  <a:srgbClr val="000000"/>
                </a:solidFill>
              </a:rPr>
              <a:t>.</a:t>
            </a:r>
            <a:endParaRPr lang="en-GB" sz="2000">
              <a:solidFill>
                <a:srgbClr val="000000"/>
              </a:solidFill>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35843" name="CaixaDeTexto 6"/>
          <p:cNvSpPr txBox="1">
            <a:spLocks noChangeArrowheads="1"/>
          </p:cNvSpPr>
          <p:nvPr/>
        </p:nvSpPr>
        <p:spPr bwMode="auto">
          <a:xfrm>
            <a:off x="1214438" y="214313"/>
            <a:ext cx="6286500" cy="584200"/>
          </a:xfrm>
          <a:prstGeom prst="rect">
            <a:avLst/>
          </a:prstGeom>
          <a:noFill/>
          <a:ln w="9525">
            <a:noFill/>
            <a:miter lim="800000"/>
            <a:headEnd/>
            <a:tailEnd/>
          </a:ln>
        </p:spPr>
        <p:txBody>
          <a:bodyPr>
            <a:spAutoFit/>
          </a:bodyPr>
          <a:lstStyle/>
          <a:p>
            <a:pPr algn="ctr"/>
            <a:r>
              <a:rPr lang="pt-BR" sz="3200" b="1">
                <a:solidFill>
                  <a:srgbClr val="FFFF00"/>
                </a:solidFill>
              </a:rPr>
              <a:t>CALENDÁRIO DE EVENTOS</a:t>
            </a:r>
          </a:p>
        </p:txBody>
      </p:sp>
      <p:sp>
        <p:nvSpPr>
          <p:cNvPr id="35844" name="Espaço Reservado para Número de Slide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a:fld id="{BFD6ED13-89F7-4AC4-9A05-AD930CC222FB}" type="slidenum">
              <a:rPr lang="pt-BR" sz="1200" b="1">
                <a:latin typeface="Arial "/>
                <a:ea typeface="Arial Unicode MS" pitchFamily="34" charset="-128"/>
                <a:cs typeface="Arial Unicode MS" pitchFamily="34" charset="-128"/>
              </a:rPr>
              <a:pPr algn="r"/>
              <a:t>39</a:t>
            </a:fld>
            <a:r>
              <a:rPr lang="pt-BR" sz="1200" b="1">
                <a:latin typeface="Arial "/>
                <a:ea typeface="Arial Unicode MS" pitchFamily="34" charset="-128"/>
                <a:cs typeface="Arial Unicode MS" pitchFamily="34" charset="-128"/>
              </a:rPr>
              <a:t> / 50</a:t>
            </a:r>
          </a:p>
        </p:txBody>
      </p:sp>
      <p:pic>
        <p:nvPicPr>
          <p:cNvPr id="35845"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35846"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pic>
        <p:nvPicPr>
          <p:cNvPr id="35847" name="Picture 3"/>
          <p:cNvPicPr>
            <a:picLocks noChangeAspect="1" noChangeArrowheads="1"/>
          </p:cNvPicPr>
          <p:nvPr/>
        </p:nvPicPr>
        <p:blipFill>
          <a:blip r:embed="rId5"/>
          <a:srcRect/>
          <a:stretch>
            <a:fillRect/>
          </a:stretch>
        </p:blipFill>
        <p:spPr bwMode="auto">
          <a:xfrm>
            <a:off x="69850" y="1285875"/>
            <a:ext cx="9074150" cy="1368425"/>
          </a:xfrm>
          <a:prstGeom prst="rect">
            <a:avLst/>
          </a:prstGeom>
          <a:noFill/>
          <a:ln w="9525">
            <a:noFill/>
            <a:round/>
            <a:headEnd/>
            <a:tailEnd/>
          </a:ln>
        </p:spPr>
      </p:pic>
      <p:sp>
        <p:nvSpPr>
          <p:cNvPr id="35848" name="AutoShape 5"/>
          <p:cNvSpPr>
            <a:spLocks noChangeArrowheads="1"/>
          </p:cNvSpPr>
          <p:nvPr/>
        </p:nvSpPr>
        <p:spPr bwMode="auto">
          <a:xfrm>
            <a:off x="428625" y="2714625"/>
            <a:ext cx="8351838" cy="3643313"/>
          </a:xfrm>
          <a:prstGeom prst="wedgeRectCallout">
            <a:avLst>
              <a:gd name="adj1" fmla="val 18958"/>
              <a:gd name="adj2" fmla="val -55144"/>
            </a:avLst>
          </a:prstGeom>
          <a:solidFill>
            <a:srgbClr val="00CC99"/>
          </a:solidFill>
          <a:ln w="9360">
            <a:solidFill>
              <a:srgbClr val="000000"/>
            </a:solidFill>
            <a:miter lim="800000"/>
            <a:headEnd/>
            <a:tailEnd/>
          </a:ln>
        </p:spPr>
        <p:txBody>
          <a:bodyPr lIns="90000" tIns="46800" rIns="90000" bIns="468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a:solidFill>
                <a:srgbClr val="000000"/>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1">
                <a:solidFill>
                  <a:srgbClr val="FFFF00"/>
                </a:solidFill>
              </a:rPr>
              <a:t>O CHEFE DO SETOR DE PESSOAL APROVARÁ O EXAME DE PAGAMENTO E A EQUIPE DE EXAME DE PAGAMENTO DEVERÁ APRESENTAR O RELATÓRIO AO OD ATÉ O 2º DIA ÚTIL DO MÊS SUBSEQUENTE AO QUE SE REFERE PAGAMENTO</a:t>
            </a:r>
            <a:r>
              <a:rPr lang="en-GB" sz="2200">
                <a:solidFill>
                  <a:srgbClr val="000000"/>
                </a:solidFill>
              </a:rPr>
              <a:t>.</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200">
              <a:solidFill>
                <a:srgbClr val="000000"/>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000" b="1">
                <a:solidFill>
                  <a:srgbClr val="FFFF00"/>
                </a:solidFill>
              </a:rPr>
              <a:t>A PRIMEIRA VIA DO RELATÓRIO E OS DEMAIS DOCUMENTOS, ELABORADOS PELA EQUIPE DURANTE A REALIZAÇÃO DOS TRABALHOS, DEVERÃO ESTAR DEVIDAMENTE ASSINADOS POR TODOS OS INTEGRANTES DA EQUIPE E REMETIDOS PARA ARQUIVO NA SEÇÃO DE CONFORMIDADE DOS REGISTROS DE GESTÃO DA UG.</a:t>
            </a:r>
            <a:endParaRPr lang="en-GB" sz="2000" b="1">
              <a:solidFill>
                <a:srgbClr val="FFFF00"/>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b="1">
              <a:solidFill>
                <a:srgbClr val="FFFF00"/>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8"/>
          <p:cNvSpPr txBox="1">
            <a:spLocks noChangeArrowheads="1"/>
          </p:cNvSpPr>
          <p:nvPr/>
        </p:nvSpPr>
        <p:spPr bwMode="auto">
          <a:xfrm>
            <a:off x="571500" y="1141413"/>
            <a:ext cx="8143875" cy="4800600"/>
          </a:xfrm>
          <a:prstGeom prst="rect">
            <a:avLst/>
          </a:prstGeom>
          <a:solidFill>
            <a:srgbClr val="FFFF66"/>
          </a:solidFill>
          <a:ln w="28575" cmpd="thickThin">
            <a:solidFill>
              <a:schemeClr val="tx1"/>
            </a:solidFill>
            <a:miter lim="800000"/>
            <a:headEnd/>
            <a:tailEnd/>
          </a:ln>
        </p:spPr>
        <p:txBody>
          <a:bodyPr>
            <a:spAutoFit/>
          </a:bodyPr>
          <a:lstStyle/>
          <a:p>
            <a:pPr marL="358775" indent="-765175">
              <a:spcAft>
                <a:spcPts val="1200"/>
              </a:spcAft>
              <a:buClr>
                <a:srgbClr val="3333CC"/>
              </a:buClr>
              <a:tabLst>
                <a:tab pos="663575" algn="l"/>
                <a:tab pos="850900" algn="l"/>
                <a:tab pos="952500" algn="l"/>
              </a:tabLst>
            </a:pPr>
            <a:r>
              <a:rPr lang="pt-BR" sz="2200" b="1">
                <a:ea typeface="Arial Unicode MS" pitchFamily="34" charset="-128"/>
                <a:cs typeface="Arial Unicode MS" pitchFamily="34" charset="-128"/>
              </a:rPr>
              <a:t>1. Introdução</a:t>
            </a:r>
          </a:p>
          <a:p>
            <a:pPr marL="358775" indent="-765175">
              <a:spcAft>
                <a:spcPts val="1200"/>
              </a:spcAft>
              <a:buClr>
                <a:srgbClr val="3333CC"/>
              </a:buClr>
              <a:tabLst>
                <a:tab pos="663575" algn="l"/>
                <a:tab pos="850900" algn="l"/>
                <a:tab pos="952500" algn="l"/>
              </a:tabLst>
            </a:pPr>
            <a:r>
              <a:rPr lang="pt-BR" sz="2000" b="1">
                <a:ea typeface="Arial Unicode MS" pitchFamily="34" charset="-128"/>
                <a:cs typeface="Arial Unicode MS" pitchFamily="34" charset="-128"/>
              </a:rPr>
              <a:t>	Objetivo do Exame de Pagamento de Pessoal</a:t>
            </a:r>
          </a:p>
          <a:p>
            <a:pPr marL="358775" indent="-765175">
              <a:buClr>
                <a:srgbClr val="3333CC"/>
              </a:buClr>
              <a:tabLst>
                <a:tab pos="663575" algn="l"/>
                <a:tab pos="850900" algn="l"/>
                <a:tab pos="952500" algn="l"/>
              </a:tabLst>
            </a:pPr>
            <a:r>
              <a:rPr lang="pt-BR" sz="2200" b="1">
                <a:ea typeface="Arial Unicode MS" pitchFamily="34" charset="-128"/>
                <a:cs typeface="Arial Unicode MS" pitchFamily="34" charset="-128"/>
              </a:rPr>
              <a:t>2. Desenvolvimento</a:t>
            </a:r>
          </a:p>
          <a:p>
            <a:pPr marL="358775" indent="-765175">
              <a:buClr>
                <a:srgbClr val="3333CC"/>
              </a:buClr>
              <a:tabLst>
                <a:tab pos="663575" algn="l"/>
                <a:tab pos="850900" algn="l"/>
                <a:tab pos="952500" algn="l"/>
              </a:tabLst>
            </a:pPr>
            <a:r>
              <a:rPr lang="pt-BR" sz="2000" b="1">
                <a:ea typeface="Arial Unicode MS" pitchFamily="34" charset="-128"/>
                <a:cs typeface="Arial Unicode MS" pitchFamily="34" charset="-128"/>
              </a:rPr>
              <a:t>     a. </a:t>
            </a:r>
            <a:r>
              <a:rPr lang="pt-BR" sz="2000" b="1">
                <a:solidFill>
                  <a:srgbClr val="000000"/>
                </a:solidFill>
              </a:rPr>
              <a:t>Peculiaridades</a:t>
            </a:r>
          </a:p>
          <a:p>
            <a:pPr marL="358775" indent="-765175">
              <a:buClr>
                <a:srgbClr val="3333CC"/>
              </a:buClr>
              <a:tabLst>
                <a:tab pos="663575" algn="l"/>
                <a:tab pos="850900" algn="l"/>
                <a:tab pos="952500" algn="l"/>
              </a:tabLst>
            </a:pPr>
            <a:r>
              <a:rPr lang="pt-BR" sz="2000" b="1">
                <a:ea typeface="Arial Unicode MS" pitchFamily="34" charset="-128"/>
                <a:cs typeface="Arial Unicode MS" pitchFamily="34" charset="-128"/>
              </a:rPr>
              <a:t>	b. </a:t>
            </a:r>
            <a:r>
              <a:rPr lang="pt-BR" sz="2000" b="1">
                <a:solidFill>
                  <a:srgbClr val="000000"/>
                </a:solidFill>
              </a:rPr>
              <a:t>Equipe do Exame de Pagamento de Pessoal</a:t>
            </a:r>
          </a:p>
          <a:p>
            <a:pPr marL="358775" indent="-765175">
              <a:buClr>
                <a:srgbClr val="3333CC"/>
              </a:buClr>
              <a:tabLst>
                <a:tab pos="663575" algn="l"/>
                <a:tab pos="850900" algn="l"/>
                <a:tab pos="952500" algn="l"/>
              </a:tabLst>
            </a:pPr>
            <a:r>
              <a:rPr lang="pt-BR" sz="2000" b="1">
                <a:ea typeface="Arial Unicode MS" pitchFamily="34" charset="-128"/>
                <a:cs typeface="Arial Unicode MS" pitchFamily="34" charset="-128"/>
              </a:rPr>
              <a:t>	c. </a:t>
            </a:r>
            <a:r>
              <a:rPr lang="pt-BR" sz="2000" b="1">
                <a:solidFill>
                  <a:srgbClr val="000000"/>
                </a:solidFill>
              </a:rPr>
              <a:t>Escolha do universo a ser examinado</a:t>
            </a:r>
          </a:p>
          <a:p>
            <a:pPr marL="358775" indent="-765175">
              <a:buClr>
                <a:srgbClr val="3333CC"/>
              </a:buClr>
              <a:tabLst>
                <a:tab pos="663575" algn="l"/>
                <a:tab pos="850900" algn="l"/>
                <a:tab pos="952500" algn="l"/>
              </a:tabLst>
            </a:pPr>
            <a:r>
              <a:rPr lang="pt-BR" sz="2000" b="1">
                <a:ea typeface="Arial Unicode MS" pitchFamily="34" charset="-128"/>
                <a:cs typeface="Arial Unicode MS" pitchFamily="34" charset="-128"/>
              </a:rPr>
              <a:t>	d. </a:t>
            </a:r>
            <a:r>
              <a:rPr lang="pt-BR" sz="2000" b="1">
                <a:solidFill>
                  <a:srgbClr val="000000"/>
                </a:solidFill>
              </a:rPr>
              <a:t>Documentos mais importantes a serem coletados para o Exame de Pagamento de Pessoal</a:t>
            </a:r>
          </a:p>
          <a:p>
            <a:pPr marL="358775" indent="-765175">
              <a:buClr>
                <a:srgbClr val="3333CC"/>
              </a:buClr>
              <a:tabLst>
                <a:tab pos="663575" algn="l"/>
                <a:tab pos="850900" algn="l"/>
                <a:tab pos="952500" algn="l"/>
              </a:tabLst>
            </a:pPr>
            <a:r>
              <a:rPr lang="pt-BR" sz="2000" b="1">
                <a:solidFill>
                  <a:srgbClr val="000000"/>
                </a:solidFill>
                <a:ea typeface="Arial Unicode MS" pitchFamily="34" charset="-128"/>
                <a:cs typeface="Arial Unicode MS" pitchFamily="34" charset="-128"/>
              </a:rPr>
              <a:t>	e. </a:t>
            </a:r>
            <a:r>
              <a:rPr lang="pt-BR" sz="2000" b="1">
                <a:solidFill>
                  <a:srgbClr val="000000"/>
                </a:solidFill>
              </a:rPr>
              <a:t>Instrumentos legais</a:t>
            </a:r>
          </a:p>
          <a:p>
            <a:pPr marL="358775" indent="-765175">
              <a:buClr>
                <a:srgbClr val="3333CC"/>
              </a:buClr>
              <a:tabLst>
                <a:tab pos="663575" algn="l"/>
                <a:tab pos="850900" algn="l"/>
                <a:tab pos="952500" algn="l"/>
              </a:tabLst>
            </a:pPr>
            <a:r>
              <a:rPr lang="pt-BR" sz="2000" b="1">
                <a:ea typeface="Arial Unicode MS" pitchFamily="34" charset="-128"/>
                <a:cs typeface="Arial Unicode MS" pitchFamily="34" charset="-128"/>
              </a:rPr>
              <a:t>	f. </a:t>
            </a:r>
            <a:r>
              <a:rPr lang="pt-BR" sz="2000" b="1">
                <a:solidFill>
                  <a:srgbClr val="000000"/>
                </a:solidFill>
              </a:rPr>
              <a:t>Calendário de eventos</a:t>
            </a:r>
          </a:p>
          <a:p>
            <a:pPr marL="358775" indent="-765175">
              <a:buClr>
                <a:srgbClr val="3333CC"/>
              </a:buClr>
              <a:tabLst>
                <a:tab pos="663575" algn="l"/>
                <a:tab pos="850900" algn="l"/>
                <a:tab pos="952500" algn="l"/>
              </a:tabLst>
            </a:pPr>
            <a:r>
              <a:rPr lang="pt-BR" sz="2000" b="1">
                <a:ea typeface="Arial Unicode MS" pitchFamily="34" charset="-128"/>
                <a:cs typeface="Arial Unicode MS" pitchFamily="34" charset="-128"/>
              </a:rPr>
              <a:t>	g. </a:t>
            </a:r>
            <a:r>
              <a:rPr lang="pt-BR" sz="2000" b="1">
                <a:solidFill>
                  <a:srgbClr val="000000"/>
                </a:solidFill>
              </a:rPr>
              <a:t>Atribuições gerais</a:t>
            </a:r>
          </a:p>
          <a:p>
            <a:pPr marL="358775" indent="-765175">
              <a:buClr>
                <a:srgbClr val="3333CC"/>
              </a:buClr>
              <a:tabLst>
                <a:tab pos="663575" algn="l"/>
                <a:tab pos="850900" algn="l"/>
                <a:tab pos="952500" algn="l"/>
              </a:tabLst>
            </a:pPr>
            <a:r>
              <a:rPr lang="pt-BR" sz="2000" b="1">
                <a:ea typeface="Arial Unicode MS" pitchFamily="34" charset="-128"/>
                <a:cs typeface="Arial Unicode MS" pitchFamily="34" charset="-128"/>
              </a:rPr>
              <a:t>	h. </a:t>
            </a:r>
            <a:r>
              <a:rPr lang="pt-BR" sz="2000" b="1">
                <a:solidFill>
                  <a:srgbClr val="000000"/>
                </a:solidFill>
              </a:rPr>
              <a:t>Problemas mais comuns</a:t>
            </a:r>
          </a:p>
          <a:p>
            <a:pPr marL="358775" indent="-765175">
              <a:buClr>
                <a:srgbClr val="3333CC"/>
              </a:buClr>
              <a:tabLst>
                <a:tab pos="663575" algn="l"/>
                <a:tab pos="850900" algn="l"/>
                <a:tab pos="952500" algn="l"/>
              </a:tabLst>
            </a:pPr>
            <a:endParaRPr lang="pt-BR" sz="2000" b="1">
              <a:ea typeface="Arial Unicode MS" pitchFamily="34" charset="-128"/>
              <a:cs typeface="Arial Unicode MS" pitchFamily="34" charset="-128"/>
            </a:endParaRPr>
          </a:p>
          <a:p>
            <a:pPr marL="358775" indent="-765175">
              <a:buClr>
                <a:srgbClr val="3333CC"/>
              </a:buClr>
              <a:tabLst>
                <a:tab pos="663575" algn="l"/>
                <a:tab pos="850900" algn="l"/>
                <a:tab pos="952500" algn="l"/>
              </a:tabLst>
            </a:pPr>
            <a:r>
              <a:rPr lang="pt-BR" sz="2200" b="1">
                <a:ea typeface="Arial Unicode MS" pitchFamily="34" charset="-128"/>
                <a:cs typeface="Arial Unicode MS" pitchFamily="34" charset="-128"/>
              </a:rPr>
              <a:t>3. Conclusão</a:t>
            </a:r>
          </a:p>
        </p:txBody>
      </p:sp>
      <p:sp>
        <p:nvSpPr>
          <p:cNvPr id="6"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5124" name="CaixaDeTexto 6"/>
          <p:cNvSpPr txBox="1">
            <a:spLocks noChangeArrowheads="1"/>
          </p:cNvSpPr>
          <p:nvPr/>
        </p:nvSpPr>
        <p:spPr bwMode="auto">
          <a:xfrm>
            <a:off x="1428750" y="273050"/>
            <a:ext cx="6286500" cy="584200"/>
          </a:xfrm>
          <a:prstGeom prst="rect">
            <a:avLst/>
          </a:prstGeom>
          <a:noFill/>
          <a:ln w="9525">
            <a:noFill/>
            <a:miter lim="800000"/>
            <a:headEnd/>
            <a:tailEnd/>
          </a:ln>
        </p:spPr>
        <p:txBody>
          <a:bodyPr>
            <a:spAutoFit/>
          </a:bodyPr>
          <a:lstStyle/>
          <a:p>
            <a:pPr algn="ctr"/>
            <a:r>
              <a:rPr lang="pt-BR" sz="3200" b="1">
                <a:solidFill>
                  <a:srgbClr val="FFFF00"/>
                </a:solidFill>
              </a:rPr>
              <a:t>SUMÁRIO</a:t>
            </a:r>
          </a:p>
        </p:txBody>
      </p:sp>
      <p:sp>
        <p:nvSpPr>
          <p:cNvPr id="5125" name="Espaço Reservado para Número de Slide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a:fld id="{DC3D0808-C23E-4E18-8385-4439E0CE2A8C}" type="slidenum">
              <a:rPr lang="pt-BR" sz="1200" b="1">
                <a:latin typeface="Arial "/>
                <a:ea typeface="Arial Unicode MS" pitchFamily="34" charset="-128"/>
                <a:cs typeface="Arial Unicode MS" pitchFamily="34" charset="-128"/>
              </a:rPr>
              <a:pPr algn="r"/>
              <a:t>4</a:t>
            </a:fld>
            <a:r>
              <a:rPr lang="pt-BR" sz="1200" b="1">
                <a:latin typeface="Arial "/>
                <a:ea typeface="Arial Unicode MS" pitchFamily="34" charset="-128"/>
                <a:cs typeface="Arial Unicode MS" pitchFamily="34" charset="-128"/>
              </a:rPr>
              <a:t> / 50</a:t>
            </a:r>
          </a:p>
        </p:txBody>
      </p:sp>
      <p:pic>
        <p:nvPicPr>
          <p:cNvPr id="5126"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5127"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36867" name="CaixaDeTexto 6"/>
          <p:cNvSpPr txBox="1">
            <a:spLocks noChangeArrowheads="1"/>
          </p:cNvSpPr>
          <p:nvPr/>
        </p:nvSpPr>
        <p:spPr bwMode="auto">
          <a:xfrm>
            <a:off x="1214438" y="214313"/>
            <a:ext cx="6286500" cy="584200"/>
          </a:xfrm>
          <a:prstGeom prst="rect">
            <a:avLst/>
          </a:prstGeom>
          <a:noFill/>
          <a:ln w="9525">
            <a:noFill/>
            <a:miter lim="800000"/>
            <a:headEnd/>
            <a:tailEnd/>
          </a:ln>
        </p:spPr>
        <p:txBody>
          <a:bodyPr>
            <a:spAutoFit/>
          </a:bodyPr>
          <a:lstStyle/>
          <a:p>
            <a:pPr algn="ctr"/>
            <a:r>
              <a:rPr lang="pt-BR" sz="3200" b="1">
                <a:solidFill>
                  <a:srgbClr val="FFFF00"/>
                </a:solidFill>
              </a:rPr>
              <a:t>CALENDÁRIO DE EVENTOS</a:t>
            </a:r>
          </a:p>
        </p:txBody>
      </p:sp>
      <p:sp>
        <p:nvSpPr>
          <p:cNvPr id="36868" name="Espaço Reservado para Número de Slide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a:fld id="{845FD3AD-209B-405F-8E57-305048BF47D1}" type="slidenum">
              <a:rPr lang="pt-BR" sz="1200" b="1">
                <a:latin typeface="Arial "/>
                <a:ea typeface="Arial Unicode MS" pitchFamily="34" charset="-128"/>
                <a:cs typeface="Arial Unicode MS" pitchFamily="34" charset="-128"/>
              </a:rPr>
              <a:pPr algn="r"/>
              <a:t>40</a:t>
            </a:fld>
            <a:r>
              <a:rPr lang="pt-BR" sz="1200" b="1">
                <a:latin typeface="Arial "/>
                <a:ea typeface="Arial Unicode MS" pitchFamily="34" charset="-128"/>
                <a:cs typeface="Arial Unicode MS" pitchFamily="34" charset="-128"/>
              </a:rPr>
              <a:t> / 50</a:t>
            </a:r>
          </a:p>
        </p:txBody>
      </p:sp>
      <p:pic>
        <p:nvPicPr>
          <p:cNvPr id="36869"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36870"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pic>
        <p:nvPicPr>
          <p:cNvPr id="36871" name="Picture 3"/>
          <p:cNvPicPr>
            <a:picLocks noChangeAspect="1" noChangeArrowheads="1"/>
          </p:cNvPicPr>
          <p:nvPr/>
        </p:nvPicPr>
        <p:blipFill>
          <a:blip r:embed="rId5"/>
          <a:srcRect/>
          <a:stretch>
            <a:fillRect/>
          </a:stretch>
        </p:blipFill>
        <p:spPr bwMode="auto">
          <a:xfrm>
            <a:off x="69850" y="1285875"/>
            <a:ext cx="9074150" cy="1441450"/>
          </a:xfrm>
          <a:prstGeom prst="rect">
            <a:avLst/>
          </a:prstGeom>
          <a:noFill/>
          <a:ln w="9525">
            <a:noFill/>
            <a:round/>
            <a:headEnd/>
            <a:tailEnd/>
          </a:ln>
        </p:spPr>
      </p:pic>
      <p:sp>
        <p:nvSpPr>
          <p:cNvPr id="36872" name="AutoShape 8"/>
          <p:cNvSpPr>
            <a:spLocks noChangeArrowheads="1"/>
          </p:cNvSpPr>
          <p:nvPr/>
        </p:nvSpPr>
        <p:spPr bwMode="auto">
          <a:xfrm>
            <a:off x="214313" y="4000500"/>
            <a:ext cx="8353425" cy="1487488"/>
          </a:xfrm>
          <a:prstGeom prst="wedgeRectCallout">
            <a:avLst>
              <a:gd name="adj1" fmla="val 26986"/>
              <a:gd name="adj2" fmla="val -148176"/>
            </a:avLst>
          </a:prstGeom>
          <a:solidFill>
            <a:srgbClr val="00CC99"/>
          </a:solidFill>
          <a:ln w="9360">
            <a:solidFill>
              <a:srgbClr val="000000"/>
            </a:solidFill>
            <a:miter lim="800000"/>
            <a:headEnd/>
            <a:tailEnd/>
          </a:ln>
        </p:spPr>
        <p:txBody>
          <a:bodyPr lIns="90000" tIns="46800" rIns="90000" bIns="46800"/>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t>A UG DEVERÁ REALIZAR </a:t>
            </a:r>
            <a:r>
              <a:rPr lang="en-GB" sz="2000" b="1">
                <a:solidFill>
                  <a:srgbClr val="FFFF00"/>
                </a:solidFill>
              </a:rPr>
              <a:t>A PUBLICAÇÃO</a:t>
            </a:r>
            <a:r>
              <a:rPr lang="en-GB" sz="2000"/>
              <a:t> EM BI </a:t>
            </a:r>
            <a:r>
              <a:rPr lang="en-GB" sz="2000" b="1">
                <a:solidFill>
                  <a:srgbClr val="FFFF00"/>
                </a:solidFill>
              </a:rPr>
              <a:t>DO RELATÓRIO COM O DESPACHO DO OD </a:t>
            </a:r>
            <a:r>
              <a:rPr lang="en-GB" sz="2000"/>
              <a:t>ATÉ O </a:t>
            </a:r>
            <a:r>
              <a:rPr lang="en-GB" sz="2000" b="1">
                <a:solidFill>
                  <a:srgbClr val="FFFF00"/>
                </a:solidFill>
              </a:rPr>
              <a:t>4º DIA ÚTIL </a:t>
            </a:r>
            <a:r>
              <a:rPr lang="en-GB" sz="2000"/>
              <a:t>DO </a:t>
            </a:r>
            <a:r>
              <a:rPr lang="en-GB" sz="2000" b="1">
                <a:solidFill>
                  <a:srgbClr val="FFFF00"/>
                </a:solidFill>
              </a:rPr>
              <a:t>MÊS SUBSEQUENTE  </a:t>
            </a:r>
            <a:r>
              <a:rPr lang="en-GB" sz="2000"/>
              <a:t>AO QUE SE REFERE</a:t>
            </a:r>
            <a:r>
              <a:rPr lang="en-GB" sz="2000" b="1">
                <a:solidFill>
                  <a:srgbClr val="FFFF00"/>
                </a:solidFill>
              </a:rPr>
              <a:t> </a:t>
            </a:r>
            <a:r>
              <a:rPr lang="en-GB" sz="2000"/>
              <a:t>O PAGAMENTO</a:t>
            </a:r>
            <a:r>
              <a:rPr lang="en-GB" sz="2200"/>
              <a:t>.</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37891" name="CaixaDeTexto 6"/>
          <p:cNvSpPr txBox="1">
            <a:spLocks noChangeArrowheads="1"/>
          </p:cNvSpPr>
          <p:nvPr/>
        </p:nvSpPr>
        <p:spPr bwMode="auto">
          <a:xfrm>
            <a:off x="1214438" y="214313"/>
            <a:ext cx="6286500" cy="584200"/>
          </a:xfrm>
          <a:prstGeom prst="rect">
            <a:avLst/>
          </a:prstGeom>
          <a:noFill/>
          <a:ln w="9525">
            <a:noFill/>
            <a:miter lim="800000"/>
            <a:headEnd/>
            <a:tailEnd/>
          </a:ln>
        </p:spPr>
        <p:txBody>
          <a:bodyPr>
            <a:spAutoFit/>
          </a:bodyPr>
          <a:lstStyle/>
          <a:p>
            <a:pPr algn="ctr"/>
            <a:r>
              <a:rPr lang="pt-BR" sz="3200" b="1">
                <a:solidFill>
                  <a:srgbClr val="FFFF00"/>
                </a:solidFill>
              </a:rPr>
              <a:t>CALENDÁRIO DE EVENTOS</a:t>
            </a:r>
          </a:p>
        </p:txBody>
      </p:sp>
      <p:sp>
        <p:nvSpPr>
          <p:cNvPr id="37892" name="Espaço Reservado para Número de Slide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a:fld id="{49A6718C-020A-40A9-805F-B5E002C82D37}" type="slidenum">
              <a:rPr lang="pt-BR" sz="1200" b="1">
                <a:latin typeface="Arial "/>
                <a:ea typeface="Arial Unicode MS" pitchFamily="34" charset="-128"/>
                <a:cs typeface="Arial Unicode MS" pitchFamily="34" charset="-128"/>
              </a:rPr>
              <a:pPr algn="r"/>
              <a:t>41</a:t>
            </a:fld>
            <a:r>
              <a:rPr lang="pt-BR" sz="1200" b="1">
                <a:latin typeface="Arial "/>
                <a:ea typeface="Arial Unicode MS" pitchFamily="34" charset="-128"/>
                <a:cs typeface="Arial Unicode MS" pitchFamily="34" charset="-128"/>
              </a:rPr>
              <a:t> / 50</a:t>
            </a:r>
          </a:p>
        </p:txBody>
      </p:sp>
      <p:pic>
        <p:nvPicPr>
          <p:cNvPr id="37893"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37894"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pic>
        <p:nvPicPr>
          <p:cNvPr id="37895" name="Picture 3"/>
          <p:cNvPicPr>
            <a:picLocks noChangeAspect="1" noChangeArrowheads="1"/>
          </p:cNvPicPr>
          <p:nvPr/>
        </p:nvPicPr>
        <p:blipFill>
          <a:blip r:embed="rId5"/>
          <a:srcRect/>
          <a:stretch>
            <a:fillRect/>
          </a:stretch>
        </p:blipFill>
        <p:spPr bwMode="auto">
          <a:xfrm>
            <a:off x="69850" y="1285875"/>
            <a:ext cx="9074150" cy="1152525"/>
          </a:xfrm>
          <a:prstGeom prst="rect">
            <a:avLst/>
          </a:prstGeom>
          <a:noFill/>
          <a:ln w="9525">
            <a:noFill/>
            <a:round/>
            <a:headEnd/>
            <a:tailEnd/>
          </a:ln>
        </p:spPr>
      </p:pic>
      <p:sp>
        <p:nvSpPr>
          <p:cNvPr id="37896" name="AutoShape 8"/>
          <p:cNvSpPr>
            <a:spLocks noChangeArrowheads="1"/>
          </p:cNvSpPr>
          <p:nvPr/>
        </p:nvSpPr>
        <p:spPr bwMode="auto">
          <a:xfrm>
            <a:off x="500063" y="3857625"/>
            <a:ext cx="8358187" cy="1285875"/>
          </a:xfrm>
          <a:prstGeom prst="wedgeRectCallout">
            <a:avLst>
              <a:gd name="adj1" fmla="val 27981"/>
              <a:gd name="adj2" fmla="val -172560"/>
            </a:avLst>
          </a:prstGeom>
          <a:solidFill>
            <a:srgbClr val="00CC99"/>
          </a:solidFill>
          <a:ln w="9360">
            <a:solidFill>
              <a:srgbClr val="000000"/>
            </a:solidFill>
            <a:miter lim="800000"/>
            <a:headEnd/>
            <a:tailEnd/>
          </a:ln>
        </p:spPr>
        <p:txBody>
          <a:bodyPr lIns="90000" tIns="46800" rIns="90000" bIns="46800"/>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000000"/>
                </a:solidFill>
              </a:rPr>
              <a:t>A UG DEVERÁ REALIZAR A </a:t>
            </a:r>
            <a:r>
              <a:rPr lang="en-GB" sz="2000" b="1">
                <a:solidFill>
                  <a:srgbClr val="FFFF00"/>
                </a:solidFill>
              </a:rPr>
              <a:t>REMESSA DO RELATÓRIO </a:t>
            </a:r>
            <a:r>
              <a:rPr lang="en-GB" sz="2000">
                <a:solidFill>
                  <a:srgbClr val="000000"/>
                </a:solidFill>
              </a:rPr>
              <a:t>PARA A </a:t>
            </a:r>
            <a:r>
              <a:rPr lang="en-GB" sz="2000" b="1">
                <a:solidFill>
                  <a:srgbClr val="FFFF00"/>
                </a:solidFill>
              </a:rPr>
              <a:t>ICFEx DE VINCULAÇÃO </a:t>
            </a:r>
            <a:r>
              <a:rPr lang="en-GB" sz="2000">
                <a:solidFill>
                  <a:srgbClr val="000000"/>
                </a:solidFill>
              </a:rPr>
              <a:t>ATÉ O </a:t>
            </a:r>
            <a:r>
              <a:rPr lang="en-GB" sz="2000" b="1">
                <a:solidFill>
                  <a:srgbClr val="FFFF00"/>
                </a:solidFill>
              </a:rPr>
              <a:t>10º DIA ÚTIL </a:t>
            </a:r>
            <a:r>
              <a:rPr lang="en-GB" sz="2000">
                <a:solidFill>
                  <a:srgbClr val="000000"/>
                </a:solidFill>
              </a:rPr>
              <a:t>DO </a:t>
            </a:r>
            <a:r>
              <a:rPr lang="en-GB" sz="2000" b="1">
                <a:solidFill>
                  <a:srgbClr val="FFFF00"/>
                </a:solidFill>
              </a:rPr>
              <a:t>MÊS SUBSEQUENTE </a:t>
            </a:r>
            <a:r>
              <a:rPr lang="en-GB" sz="2000">
                <a:solidFill>
                  <a:srgbClr val="000000"/>
                </a:solidFill>
              </a:rPr>
              <a:t>AO QUE SE REFERE O PAGAMENTO.</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200">
              <a:solidFill>
                <a:srgbClr val="000000"/>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8"/>
          <p:cNvSpPr txBox="1">
            <a:spLocks noChangeArrowheads="1"/>
          </p:cNvSpPr>
          <p:nvPr/>
        </p:nvSpPr>
        <p:spPr bwMode="auto">
          <a:xfrm>
            <a:off x="571500" y="1141413"/>
            <a:ext cx="8143875" cy="4800600"/>
          </a:xfrm>
          <a:prstGeom prst="rect">
            <a:avLst/>
          </a:prstGeom>
          <a:solidFill>
            <a:srgbClr val="FFFF66"/>
          </a:solidFill>
          <a:ln w="28575" cmpd="thickThin">
            <a:solidFill>
              <a:schemeClr val="tx1"/>
            </a:solidFill>
            <a:miter lim="800000"/>
            <a:headEnd/>
            <a:tailEnd/>
          </a:ln>
        </p:spPr>
        <p:txBody>
          <a:bodyPr>
            <a:spAutoFit/>
          </a:bodyPr>
          <a:lstStyle/>
          <a:p>
            <a:pPr marL="358775" indent="-765175">
              <a:spcAft>
                <a:spcPts val="1200"/>
              </a:spcAft>
              <a:buClr>
                <a:srgbClr val="3333CC"/>
              </a:buClr>
              <a:tabLst>
                <a:tab pos="663575" algn="l"/>
                <a:tab pos="850900" algn="l"/>
                <a:tab pos="952500" algn="l"/>
              </a:tabLst>
              <a:defRPr/>
            </a:pPr>
            <a:r>
              <a:rPr lang="pt-BR" sz="2200" b="1" dirty="0">
                <a:solidFill>
                  <a:schemeClr val="bg1">
                    <a:lumMod val="65000"/>
                  </a:schemeClr>
                </a:solidFill>
                <a:ea typeface="Arial Unicode MS" pitchFamily="34" charset="-128"/>
                <a:cs typeface="Arial Unicode MS" pitchFamily="34" charset="-128"/>
              </a:rPr>
              <a:t>1. Introdução</a:t>
            </a:r>
          </a:p>
          <a:p>
            <a:pPr marL="358775" indent="-765175">
              <a:spcAft>
                <a:spcPts val="1200"/>
              </a:spcAft>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Objetivo do Exame de Pagamento de Pessoal</a:t>
            </a:r>
          </a:p>
          <a:p>
            <a:pPr marL="358775" indent="-765175">
              <a:buClr>
                <a:srgbClr val="3333CC"/>
              </a:buClr>
              <a:tabLst>
                <a:tab pos="663575" algn="l"/>
                <a:tab pos="850900" algn="l"/>
                <a:tab pos="952500" algn="l"/>
              </a:tabLst>
              <a:defRPr/>
            </a:pPr>
            <a:r>
              <a:rPr lang="pt-BR" sz="2200" b="1" dirty="0">
                <a:ea typeface="Arial Unicode MS" pitchFamily="34" charset="-128"/>
                <a:cs typeface="Arial Unicode MS" pitchFamily="34" charset="-128"/>
              </a:rPr>
              <a:t>2. Desenvolvimento</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a. </a:t>
            </a:r>
            <a:r>
              <a:rPr lang="pt-BR" sz="2000" b="1" dirty="0">
                <a:solidFill>
                  <a:schemeClr val="bg1">
                    <a:lumMod val="65000"/>
                  </a:schemeClr>
                </a:solidFill>
              </a:rPr>
              <a:t>Peculiaridades</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b. </a:t>
            </a:r>
            <a:r>
              <a:rPr lang="pt-BR" sz="2000" b="1" dirty="0">
                <a:solidFill>
                  <a:schemeClr val="bg1">
                    <a:lumMod val="65000"/>
                  </a:schemeClr>
                </a:solidFill>
              </a:rPr>
              <a:t>Equipe do Exame de Pagamento de Pessoal</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c. </a:t>
            </a:r>
            <a:r>
              <a:rPr lang="pt-BR" sz="2000" b="1" dirty="0">
                <a:solidFill>
                  <a:schemeClr val="bg1">
                    <a:lumMod val="65000"/>
                  </a:schemeClr>
                </a:solidFill>
              </a:rPr>
              <a:t>Escolha do universo a ser examinado</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d. </a:t>
            </a:r>
            <a:r>
              <a:rPr lang="pt-BR" sz="2000" b="1" dirty="0">
                <a:solidFill>
                  <a:schemeClr val="bg1">
                    <a:lumMod val="65000"/>
                  </a:schemeClr>
                </a:solidFill>
              </a:rPr>
              <a:t>Documentos mais importantes a serem coletados para o Exame de Pagamento de Pessoal</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e. </a:t>
            </a:r>
            <a:r>
              <a:rPr lang="pt-BR" sz="2000" b="1" dirty="0">
                <a:solidFill>
                  <a:schemeClr val="bg1">
                    <a:lumMod val="65000"/>
                  </a:schemeClr>
                </a:solidFill>
              </a:rPr>
              <a:t>Instrumentos legais</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f. </a:t>
            </a:r>
            <a:r>
              <a:rPr lang="pt-BR" sz="2000" b="1" dirty="0">
                <a:solidFill>
                  <a:schemeClr val="bg1">
                    <a:lumMod val="65000"/>
                  </a:schemeClr>
                </a:solidFill>
              </a:rPr>
              <a:t>Calendário de eventos</a:t>
            </a:r>
          </a:p>
          <a:p>
            <a:pPr marL="358775" indent="-765175">
              <a:buClr>
                <a:srgbClr val="3333CC"/>
              </a:buClr>
              <a:tabLst>
                <a:tab pos="663575" algn="l"/>
                <a:tab pos="850900" algn="l"/>
                <a:tab pos="952500" algn="l"/>
              </a:tabLst>
              <a:defRPr/>
            </a:pPr>
            <a:r>
              <a:rPr lang="pt-BR" sz="2000" b="1" dirty="0">
                <a:ea typeface="Arial Unicode MS" pitchFamily="34" charset="-128"/>
                <a:cs typeface="Arial Unicode MS" pitchFamily="34" charset="-128"/>
              </a:rPr>
              <a:t>	g. </a:t>
            </a:r>
            <a:r>
              <a:rPr lang="pt-BR" sz="2000" b="1" dirty="0">
                <a:solidFill>
                  <a:srgbClr val="000000"/>
                </a:solidFill>
              </a:rPr>
              <a:t>Atribuições gerais </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h. </a:t>
            </a:r>
            <a:r>
              <a:rPr lang="pt-BR" sz="2000" b="1" dirty="0">
                <a:solidFill>
                  <a:schemeClr val="bg1">
                    <a:lumMod val="65000"/>
                  </a:schemeClr>
                </a:solidFill>
              </a:rPr>
              <a:t>Problemas mais comuns</a:t>
            </a:r>
          </a:p>
          <a:p>
            <a:pPr marL="358775" indent="-765175">
              <a:buClr>
                <a:srgbClr val="3333CC"/>
              </a:buClr>
              <a:tabLst>
                <a:tab pos="663575" algn="l"/>
                <a:tab pos="850900" algn="l"/>
                <a:tab pos="952500" algn="l"/>
              </a:tabLst>
              <a:defRPr/>
            </a:pPr>
            <a:endParaRPr lang="pt-BR" sz="2000" b="1" dirty="0">
              <a:solidFill>
                <a:schemeClr val="bg1">
                  <a:lumMod val="65000"/>
                </a:schemeClr>
              </a:solidFill>
              <a:ea typeface="Arial Unicode MS" pitchFamily="34" charset="-128"/>
              <a:cs typeface="Arial Unicode MS" pitchFamily="34" charset="-128"/>
            </a:endParaRPr>
          </a:p>
          <a:p>
            <a:pPr marL="358775" indent="-765175">
              <a:buClr>
                <a:srgbClr val="3333CC"/>
              </a:buClr>
              <a:tabLst>
                <a:tab pos="663575" algn="l"/>
                <a:tab pos="850900" algn="l"/>
                <a:tab pos="952500" algn="l"/>
              </a:tabLst>
              <a:defRPr/>
            </a:pPr>
            <a:r>
              <a:rPr lang="pt-BR" sz="2200" b="1" dirty="0">
                <a:solidFill>
                  <a:schemeClr val="bg1">
                    <a:lumMod val="65000"/>
                  </a:schemeClr>
                </a:solidFill>
                <a:ea typeface="Arial Unicode MS" pitchFamily="34" charset="-128"/>
                <a:cs typeface="Arial Unicode MS" pitchFamily="34" charset="-128"/>
              </a:rPr>
              <a:t>3. Conclusão</a:t>
            </a:r>
          </a:p>
        </p:txBody>
      </p:sp>
      <p:sp>
        <p:nvSpPr>
          <p:cNvPr id="6"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38916" name="CaixaDeTexto 6"/>
          <p:cNvSpPr txBox="1">
            <a:spLocks noChangeArrowheads="1"/>
          </p:cNvSpPr>
          <p:nvPr/>
        </p:nvSpPr>
        <p:spPr bwMode="auto">
          <a:xfrm>
            <a:off x="1428750" y="273050"/>
            <a:ext cx="6286500" cy="584200"/>
          </a:xfrm>
          <a:prstGeom prst="rect">
            <a:avLst/>
          </a:prstGeom>
          <a:noFill/>
          <a:ln w="9525">
            <a:noFill/>
            <a:miter lim="800000"/>
            <a:headEnd/>
            <a:tailEnd/>
          </a:ln>
        </p:spPr>
        <p:txBody>
          <a:bodyPr>
            <a:spAutoFit/>
          </a:bodyPr>
          <a:lstStyle/>
          <a:p>
            <a:pPr algn="ctr"/>
            <a:r>
              <a:rPr lang="pt-BR" sz="3200" b="1">
                <a:solidFill>
                  <a:srgbClr val="FFFF00"/>
                </a:solidFill>
              </a:rPr>
              <a:t>SUMÁRIO</a:t>
            </a:r>
          </a:p>
        </p:txBody>
      </p:sp>
      <p:sp>
        <p:nvSpPr>
          <p:cNvPr id="38917" name="Espaço Reservado para Número de Slide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a:fld id="{51C85BC7-A810-4A8E-BB28-5A4547D91EB3}" type="slidenum">
              <a:rPr lang="pt-BR" sz="1200" b="1">
                <a:latin typeface="Arial "/>
                <a:ea typeface="Arial Unicode MS" pitchFamily="34" charset="-128"/>
                <a:cs typeface="Arial Unicode MS" pitchFamily="34" charset="-128"/>
              </a:rPr>
              <a:pPr algn="r"/>
              <a:t>42</a:t>
            </a:fld>
            <a:r>
              <a:rPr lang="pt-BR" sz="1200" b="1">
                <a:latin typeface="Arial "/>
                <a:ea typeface="Arial Unicode MS" pitchFamily="34" charset="-128"/>
                <a:cs typeface="Arial Unicode MS" pitchFamily="34" charset="-128"/>
              </a:rPr>
              <a:t> / 50</a:t>
            </a:r>
          </a:p>
        </p:txBody>
      </p:sp>
      <p:pic>
        <p:nvPicPr>
          <p:cNvPr id="38918"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38919"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39939" name="CaixaDeTexto 6"/>
          <p:cNvSpPr txBox="1">
            <a:spLocks noChangeArrowheads="1"/>
          </p:cNvSpPr>
          <p:nvPr/>
        </p:nvSpPr>
        <p:spPr bwMode="auto">
          <a:xfrm>
            <a:off x="1214438" y="214313"/>
            <a:ext cx="6286500" cy="584200"/>
          </a:xfrm>
          <a:prstGeom prst="rect">
            <a:avLst/>
          </a:prstGeom>
          <a:noFill/>
          <a:ln w="9525">
            <a:noFill/>
            <a:miter lim="800000"/>
            <a:headEnd/>
            <a:tailEnd/>
          </a:ln>
        </p:spPr>
        <p:txBody>
          <a:bodyPr>
            <a:spAutoFit/>
          </a:bodyPr>
          <a:lstStyle/>
          <a:p>
            <a:pPr algn="ctr"/>
            <a:r>
              <a:rPr lang="pt-BR" sz="3200" b="1">
                <a:solidFill>
                  <a:srgbClr val="FFFF00"/>
                </a:solidFill>
              </a:rPr>
              <a:t>ATRIBUIÇÕES GERAIS</a:t>
            </a:r>
          </a:p>
        </p:txBody>
      </p:sp>
      <p:sp>
        <p:nvSpPr>
          <p:cNvPr id="39940" name="Espaço Reservado para Número de Slide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a:fld id="{60A055C4-DE38-4376-845E-0C54DB0EFC18}" type="slidenum">
              <a:rPr lang="pt-BR" sz="1200" b="1">
                <a:latin typeface="Arial "/>
                <a:ea typeface="Arial Unicode MS" pitchFamily="34" charset="-128"/>
                <a:cs typeface="Arial Unicode MS" pitchFamily="34" charset="-128"/>
              </a:rPr>
              <a:pPr algn="r"/>
              <a:t>43</a:t>
            </a:fld>
            <a:r>
              <a:rPr lang="pt-BR" sz="1200" b="1">
                <a:latin typeface="Arial "/>
                <a:ea typeface="Arial Unicode MS" pitchFamily="34" charset="-128"/>
                <a:cs typeface="Arial Unicode MS" pitchFamily="34" charset="-128"/>
              </a:rPr>
              <a:t> / 50</a:t>
            </a:r>
          </a:p>
        </p:txBody>
      </p:sp>
      <p:pic>
        <p:nvPicPr>
          <p:cNvPr id="39941"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39942"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sp>
        <p:nvSpPr>
          <p:cNvPr id="39943" name="Text Box 8"/>
          <p:cNvSpPr txBox="1">
            <a:spLocks noChangeArrowheads="1"/>
          </p:cNvSpPr>
          <p:nvPr/>
        </p:nvSpPr>
        <p:spPr bwMode="auto">
          <a:xfrm>
            <a:off x="500063" y="1643063"/>
            <a:ext cx="8143875" cy="3657600"/>
          </a:xfrm>
          <a:prstGeom prst="rect">
            <a:avLst/>
          </a:prstGeom>
          <a:solidFill>
            <a:srgbClr val="FFFF66"/>
          </a:solidFill>
          <a:ln w="28575" cmpd="thickThin">
            <a:solidFill>
              <a:schemeClr val="tx1"/>
            </a:solidFill>
            <a:miter lim="800000"/>
            <a:headEnd/>
            <a:tailEnd/>
          </a:ln>
        </p:spPr>
        <p:txBody>
          <a:bodyPr tIns="72000" rIns="720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200" b="1">
                <a:solidFill>
                  <a:srgbClr val="000000"/>
                </a:solidFill>
              </a:rPr>
              <a:t>ICFEX DE VINCULAÇÃO</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sz="2200" b="1">
              <a:solidFill>
                <a:srgbClr val="000000"/>
              </a:solidFill>
            </a:endParaRPr>
          </a:p>
          <a:p>
            <a:pPr algn="just">
              <a:buClr>
                <a:srgbClr val="000099"/>
              </a:buClr>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200" b="1"/>
              <a:t> Inciso II: verificar, durante a auditoria realizada na UG/OP, o cumprimento destas Normas, bem como certificar-se da regularidade do pagamento de pessoal, fazendo constar no relatório destinado ao Centro de Controle Interno do Exército (CCIEx) as observações a respeito e, se for o caso, diligenciar a UG/OP.</a:t>
            </a:r>
          </a:p>
          <a:p>
            <a:pPr algn="just">
              <a:buClr>
                <a:srgbClr val="000099"/>
              </a:buClr>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sz="2200" b="1"/>
          </a:p>
          <a:p>
            <a:pPr algn="just">
              <a:buClr>
                <a:srgbClr val="0000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600" b="1"/>
              <a:t>Art. 10, das Normas para o Exame de Pagamento de Pessoal (EB90-N-02.001), aprovadas pela Portaria Nr 02-SEF, de 3 de fevereiro de 2014.</a:t>
            </a:r>
            <a:endParaRPr lang="pt-BR" sz="2200" b="1"/>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40963" name="CaixaDeTexto 6"/>
          <p:cNvSpPr txBox="1">
            <a:spLocks noChangeArrowheads="1"/>
          </p:cNvSpPr>
          <p:nvPr/>
        </p:nvSpPr>
        <p:spPr bwMode="auto">
          <a:xfrm>
            <a:off x="1214438" y="214313"/>
            <a:ext cx="6286500" cy="584200"/>
          </a:xfrm>
          <a:prstGeom prst="rect">
            <a:avLst/>
          </a:prstGeom>
          <a:noFill/>
          <a:ln w="9525">
            <a:noFill/>
            <a:miter lim="800000"/>
            <a:headEnd/>
            <a:tailEnd/>
          </a:ln>
        </p:spPr>
        <p:txBody>
          <a:bodyPr>
            <a:spAutoFit/>
          </a:bodyPr>
          <a:lstStyle/>
          <a:p>
            <a:pPr algn="ctr"/>
            <a:r>
              <a:rPr lang="pt-BR" sz="3200" b="1">
                <a:solidFill>
                  <a:srgbClr val="FFFF00"/>
                </a:solidFill>
              </a:rPr>
              <a:t>ATRIBUIÇÕES GERAIS</a:t>
            </a:r>
          </a:p>
        </p:txBody>
      </p:sp>
      <p:sp>
        <p:nvSpPr>
          <p:cNvPr id="40964" name="Espaço Reservado para Número de Slide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a:fld id="{0388032F-FD87-4155-B9A0-D1A5B2737748}" type="slidenum">
              <a:rPr lang="pt-BR" sz="1200" b="1">
                <a:latin typeface="Arial "/>
                <a:ea typeface="Arial Unicode MS" pitchFamily="34" charset="-128"/>
                <a:cs typeface="Arial Unicode MS" pitchFamily="34" charset="-128"/>
              </a:rPr>
              <a:pPr algn="r"/>
              <a:t>44</a:t>
            </a:fld>
            <a:r>
              <a:rPr lang="pt-BR" sz="1200" b="1">
                <a:latin typeface="Arial "/>
                <a:ea typeface="Arial Unicode MS" pitchFamily="34" charset="-128"/>
                <a:cs typeface="Arial Unicode MS" pitchFamily="34" charset="-128"/>
              </a:rPr>
              <a:t> / 50</a:t>
            </a:r>
          </a:p>
        </p:txBody>
      </p:sp>
      <p:pic>
        <p:nvPicPr>
          <p:cNvPr id="40965"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40966"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sp>
        <p:nvSpPr>
          <p:cNvPr id="40967" name="Text Box 8"/>
          <p:cNvSpPr txBox="1">
            <a:spLocks noChangeArrowheads="1"/>
          </p:cNvSpPr>
          <p:nvPr/>
        </p:nvSpPr>
        <p:spPr bwMode="auto">
          <a:xfrm>
            <a:off x="571500" y="1285875"/>
            <a:ext cx="8143875" cy="4986338"/>
          </a:xfrm>
          <a:prstGeom prst="rect">
            <a:avLst/>
          </a:prstGeom>
          <a:solidFill>
            <a:srgbClr val="FFFF66"/>
          </a:solidFill>
          <a:ln w="28575" cmpd="thickThin">
            <a:solidFill>
              <a:schemeClr val="tx1"/>
            </a:solidFill>
            <a:miter lim="800000"/>
            <a:headEnd/>
            <a:tailEnd/>
          </a:ln>
        </p:spPr>
        <p:txBody>
          <a:bodyP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200" b="1"/>
              <a:t>DO ORDENADOR DE DESPESAS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sz="2200" b="1"/>
          </a:p>
          <a:p>
            <a:pPr algn="just">
              <a:buClr>
                <a:srgbClr val="0000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200" b="1" i="1"/>
              <a:t>- </a:t>
            </a:r>
            <a:r>
              <a:rPr lang="pt-BR" sz="2200" b="1"/>
              <a:t>Inciso I: publicar em BI as situações relacionadas ao pagamento de pessoal (saques, averbações, descontos e outros)‏;</a:t>
            </a:r>
          </a:p>
          <a:p>
            <a:pPr>
              <a:buClr>
                <a:srgbClr val="000099"/>
              </a:buClr>
              <a:buFont typeface="Times New Roman" pitchFamily="18" charset="0"/>
              <a:buBlip>
                <a:blip r:embed="rId5"/>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sz="2200" b="1"/>
          </a:p>
          <a:p>
            <a:pPr algn="just">
              <a:buClr>
                <a:srgbClr val="0000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200" b="1" i="1"/>
              <a:t>- </a:t>
            </a:r>
            <a:r>
              <a:rPr lang="pt-BR" sz="2200" b="1"/>
              <a:t>Incisos II  e III: designar em BI a Equipe do Exame de Pagamento e publicar em BI a relação do pessoal a ser examinado no mês.</a:t>
            </a:r>
          </a:p>
          <a:p>
            <a:pPr>
              <a:buClr>
                <a:srgbClr val="000099"/>
              </a:buClr>
              <a:buFont typeface="Times New Roman" pitchFamily="18" charset="0"/>
              <a:buBlip>
                <a:blip r:embed="rId5"/>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sz="2200" b="1"/>
          </a:p>
          <a:p>
            <a:pPr algn="just">
              <a:buClr>
                <a:srgbClr val="000099"/>
              </a:buClr>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200" b="1"/>
              <a:t> Inciso IV: publicar em BI a relação dos examinados que cada integrante da equipe ficará responsável.</a:t>
            </a:r>
          </a:p>
          <a:p>
            <a:pPr algn="just">
              <a:buClr>
                <a:srgbClr val="0000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sz="2200" b="1"/>
          </a:p>
          <a:p>
            <a:pPr algn="just">
              <a:buClr>
                <a:srgbClr val="0000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600" b="1"/>
              <a:t>Art. 9º, das Normas para o Exame de Pagamento de Pessoal (EB90-N-02.001), aprovadas pela Portaria Nr 02-SEF, de 3 de fevereiro de 2014.</a:t>
            </a:r>
            <a:endParaRPr lang="pt-BR" sz="2200" b="1"/>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41987" name="CaixaDeTexto 6"/>
          <p:cNvSpPr txBox="1">
            <a:spLocks noChangeArrowheads="1"/>
          </p:cNvSpPr>
          <p:nvPr/>
        </p:nvSpPr>
        <p:spPr bwMode="auto">
          <a:xfrm>
            <a:off x="1214438" y="214313"/>
            <a:ext cx="6286500" cy="584200"/>
          </a:xfrm>
          <a:prstGeom prst="rect">
            <a:avLst/>
          </a:prstGeom>
          <a:noFill/>
          <a:ln w="9525">
            <a:noFill/>
            <a:miter lim="800000"/>
            <a:headEnd/>
            <a:tailEnd/>
          </a:ln>
        </p:spPr>
        <p:txBody>
          <a:bodyPr>
            <a:spAutoFit/>
          </a:bodyPr>
          <a:lstStyle/>
          <a:p>
            <a:pPr algn="ctr"/>
            <a:r>
              <a:rPr lang="pt-BR" sz="3200" b="1">
                <a:solidFill>
                  <a:srgbClr val="FFFF00"/>
                </a:solidFill>
              </a:rPr>
              <a:t>ATRIBUIÇÕES GERAIS</a:t>
            </a:r>
          </a:p>
        </p:txBody>
      </p:sp>
      <p:sp>
        <p:nvSpPr>
          <p:cNvPr id="41988" name="Espaço Reservado para Número de Slide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a:fld id="{EC9E291F-F04B-406C-9E90-837172503B7A}" type="slidenum">
              <a:rPr lang="pt-BR" sz="1200" b="1">
                <a:latin typeface="Arial "/>
                <a:ea typeface="Arial Unicode MS" pitchFamily="34" charset="-128"/>
                <a:cs typeface="Arial Unicode MS" pitchFamily="34" charset="-128"/>
              </a:rPr>
              <a:pPr algn="r"/>
              <a:t>45</a:t>
            </a:fld>
            <a:r>
              <a:rPr lang="pt-BR" sz="1200" b="1">
                <a:latin typeface="Arial "/>
                <a:ea typeface="Arial Unicode MS" pitchFamily="34" charset="-128"/>
                <a:cs typeface="Arial Unicode MS" pitchFamily="34" charset="-128"/>
              </a:rPr>
              <a:t> / 50</a:t>
            </a:r>
          </a:p>
        </p:txBody>
      </p:sp>
      <p:pic>
        <p:nvPicPr>
          <p:cNvPr id="41989"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41990"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sp>
        <p:nvSpPr>
          <p:cNvPr id="41991" name="Text Box 8"/>
          <p:cNvSpPr txBox="1">
            <a:spLocks noChangeArrowheads="1"/>
          </p:cNvSpPr>
          <p:nvPr/>
        </p:nvSpPr>
        <p:spPr bwMode="auto">
          <a:xfrm>
            <a:off x="571500" y="1643063"/>
            <a:ext cx="8143875" cy="3970337"/>
          </a:xfrm>
          <a:prstGeom prst="rect">
            <a:avLst/>
          </a:prstGeom>
          <a:solidFill>
            <a:srgbClr val="FFFF66"/>
          </a:solidFill>
          <a:ln w="28575" cmpd="thickThin">
            <a:solidFill>
              <a:schemeClr val="tx1"/>
            </a:solidFill>
            <a:miter lim="800000"/>
            <a:headEnd/>
            <a:tailEnd/>
          </a:ln>
        </p:spPr>
        <p:txBody>
          <a:bodyP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200" b="1">
                <a:solidFill>
                  <a:srgbClr val="000000"/>
                </a:solidFill>
              </a:rPr>
              <a:t> </a:t>
            </a:r>
            <a:r>
              <a:rPr lang="pt-BR" sz="2200" b="1"/>
              <a:t>DO ORDENADOR DE DESPESAS </a:t>
            </a:r>
          </a:p>
          <a:p>
            <a:pPr>
              <a:buClr>
                <a:srgbClr val="0000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sz="2200" b="1"/>
          </a:p>
          <a:p>
            <a:pPr algn="just">
              <a:buClr>
                <a:srgbClr val="0000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200" b="1"/>
              <a:t>- Inciso X: providenciar para que, anualmente, sejam ministradas instruções sobre o Exame de Pagamento de Pessoal para os Quadros da UG/OP, com a finalidade de aprimorar o referido Exame.</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sz="2200" b="1"/>
          </a:p>
          <a:p>
            <a:pPr algn="just">
              <a:buClr>
                <a:srgbClr val="000099"/>
              </a:buClr>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200" b="1"/>
              <a:t> Inciso XI: transmitir os arquivos do pagamento de pessoal </a:t>
            </a:r>
            <a:r>
              <a:rPr lang="pt-BR" sz="2200" b="1">
                <a:solidFill>
                  <a:srgbClr val="FF0000"/>
                </a:solidFill>
              </a:rPr>
              <a:t>(Senha pessoal e intransferível). </a:t>
            </a:r>
          </a:p>
          <a:p>
            <a:pPr algn="just">
              <a:buClr>
                <a:srgbClr val="0000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sz="2200" b="1"/>
          </a:p>
          <a:p>
            <a:pPr algn="just">
              <a:buClr>
                <a:srgbClr val="0000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600" b="1"/>
              <a:t>Art. 9º, das Normas para o Exame de Pagamento de Pessoal (EB90-N-02.001), aprovadas pela Portaria Nr 02-SEF, de 3 de fevereiro de 2014.</a:t>
            </a:r>
            <a:endParaRPr lang="pt-BR" sz="2200" b="1"/>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43011" name="CaixaDeTexto 6"/>
          <p:cNvSpPr txBox="1">
            <a:spLocks noChangeArrowheads="1"/>
          </p:cNvSpPr>
          <p:nvPr/>
        </p:nvSpPr>
        <p:spPr bwMode="auto">
          <a:xfrm>
            <a:off x="1214438" y="214313"/>
            <a:ext cx="6286500" cy="584200"/>
          </a:xfrm>
          <a:prstGeom prst="rect">
            <a:avLst/>
          </a:prstGeom>
          <a:noFill/>
          <a:ln w="9525">
            <a:noFill/>
            <a:miter lim="800000"/>
            <a:headEnd/>
            <a:tailEnd/>
          </a:ln>
        </p:spPr>
        <p:txBody>
          <a:bodyPr>
            <a:spAutoFit/>
          </a:bodyPr>
          <a:lstStyle/>
          <a:p>
            <a:pPr algn="ctr"/>
            <a:r>
              <a:rPr lang="pt-BR" sz="3200" b="1">
                <a:solidFill>
                  <a:srgbClr val="FFFF00"/>
                </a:solidFill>
              </a:rPr>
              <a:t>ATRIBUIÇÕES GERAIS</a:t>
            </a:r>
          </a:p>
        </p:txBody>
      </p:sp>
      <p:sp>
        <p:nvSpPr>
          <p:cNvPr id="43012" name="Espaço Reservado para Número de Slide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a:fld id="{B78EF909-AD8A-4A96-95B9-4C34299C5CF3}" type="slidenum">
              <a:rPr lang="pt-BR" sz="1200" b="1">
                <a:latin typeface="Arial "/>
                <a:ea typeface="Arial Unicode MS" pitchFamily="34" charset="-128"/>
                <a:cs typeface="Arial Unicode MS" pitchFamily="34" charset="-128"/>
              </a:rPr>
              <a:pPr algn="r"/>
              <a:t>46</a:t>
            </a:fld>
            <a:r>
              <a:rPr lang="pt-BR" sz="1200" b="1">
                <a:latin typeface="Arial "/>
                <a:ea typeface="Arial Unicode MS" pitchFamily="34" charset="-128"/>
                <a:cs typeface="Arial Unicode MS" pitchFamily="34" charset="-128"/>
              </a:rPr>
              <a:t> / 50</a:t>
            </a:r>
          </a:p>
        </p:txBody>
      </p:sp>
      <p:pic>
        <p:nvPicPr>
          <p:cNvPr id="43013"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43014"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sp>
        <p:nvSpPr>
          <p:cNvPr id="43015" name="Text Box 8"/>
          <p:cNvSpPr txBox="1">
            <a:spLocks noChangeArrowheads="1"/>
          </p:cNvSpPr>
          <p:nvPr/>
        </p:nvSpPr>
        <p:spPr bwMode="auto">
          <a:xfrm>
            <a:off x="500063" y="1571625"/>
            <a:ext cx="8143875" cy="4648200"/>
          </a:xfrm>
          <a:prstGeom prst="rect">
            <a:avLst/>
          </a:prstGeom>
          <a:solidFill>
            <a:srgbClr val="FFFF66"/>
          </a:solidFill>
          <a:ln w="28575" cmpd="thickThin">
            <a:solidFill>
              <a:schemeClr val="tx1"/>
            </a:solidFill>
            <a:miter lim="800000"/>
            <a:headEnd/>
            <a:tailEnd/>
          </a:ln>
        </p:spPr>
        <p:txBody>
          <a:bodyP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200">
                <a:solidFill>
                  <a:srgbClr val="000000"/>
                </a:solidFill>
              </a:rPr>
              <a:t> </a:t>
            </a:r>
            <a:r>
              <a:rPr lang="pt-BR" sz="2200" b="1"/>
              <a:t>CHEFE DO SETOR DE PESSOAL</a:t>
            </a:r>
          </a:p>
          <a:p>
            <a:pPr algn="just">
              <a:buClr>
                <a:srgbClr val="0000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sz="2200" b="1"/>
          </a:p>
          <a:p>
            <a:pPr algn="just">
              <a:buClr>
                <a:srgbClr val="0000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200" b="1"/>
              <a:t>- Inciso VIII: supervisionar a execução das atividades do Exame de Pagamento de Pessoal, de acordo com a legislação vigente, orientando os envolvidos quanto aos procedimentos adequados.</a:t>
            </a:r>
          </a:p>
          <a:p>
            <a:pPr algn="just">
              <a:buClr>
                <a:srgbClr val="0000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sz="2200" b="1"/>
          </a:p>
          <a:p>
            <a:pPr algn="just">
              <a:buClr>
                <a:srgbClr val="000099"/>
              </a:buClr>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200" b="1"/>
              <a:t>Inciso IX: aprovar o Exame de Pagamento, apondo sua assinatura no Relatório do Exame de Pagamento de Pessoal, após a efetiva supervisão dos trabalhos desenvolvidos pela equipe designada.</a:t>
            </a:r>
          </a:p>
          <a:p>
            <a:pPr algn="just">
              <a:buClr>
                <a:srgbClr val="000099"/>
              </a:buClr>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sz="2200" b="1"/>
          </a:p>
          <a:p>
            <a:pPr algn="just">
              <a:buClr>
                <a:srgbClr val="0000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600" b="1"/>
              <a:t>Art. 12, das Normas para o Exame de Pagamento de Pessoal (EB90-N-02.001), aprovadas pela Portaria Nr 02-SEF, de 3 de fevereiro de 2014.</a:t>
            </a:r>
            <a:endParaRPr lang="pt-BR" sz="2200" b="1"/>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44035" name="CaixaDeTexto 6"/>
          <p:cNvSpPr txBox="1">
            <a:spLocks noChangeArrowheads="1"/>
          </p:cNvSpPr>
          <p:nvPr/>
        </p:nvSpPr>
        <p:spPr bwMode="auto">
          <a:xfrm>
            <a:off x="1214438" y="214313"/>
            <a:ext cx="6286500" cy="584200"/>
          </a:xfrm>
          <a:prstGeom prst="rect">
            <a:avLst/>
          </a:prstGeom>
          <a:noFill/>
          <a:ln w="9525">
            <a:noFill/>
            <a:miter lim="800000"/>
            <a:headEnd/>
            <a:tailEnd/>
          </a:ln>
        </p:spPr>
        <p:txBody>
          <a:bodyPr>
            <a:spAutoFit/>
          </a:bodyPr>
          <a:lstStyle/>
          <a:p>
            <a:pPr algn="ctr"/>
            <a:r>
              <a:rPr lang="pt-BR" sz="3200" b="1">
                <a:solidFill>
                  <a:srgbClr val="FFFF00"/>
                </a:solidFill>
              </a:rPr>
              <a:t>ATRIBUIÇÕES GERAIS</a:t>
            </a:r>
          </a:p>
        </p:txBody>
      </p:sp>
      <p:sp>
        <p:nvSpPr>
          <p:cNvPr id="44036" name="Espaço Reservado para Número de Slide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a:fld id="{54E73031-ED94-45F2-89A4-7D433D4EF9A0}" type="slidenum">
              <a:rPr lang="pt-BR" sz="1200" b="1">
                <a:latin typeface="Arial "/>
                <a:ea typeface="Arial Unicode MS" pitchFamily="34" charset="-128"/>
                <a:cs typeface="Arial Unicode MS" pitchFamily="34" charset="-128"/>
              </a:rPr>
              <a:pPr algn="r"/>
              <a:t>47</a:t>
            </a:fld>
            <a:r>
              <a:rPr lang="pt-BR" sz="1200" b="1">
                <a:latin typeface="Arial "/>
                <a:ea typeface="Arial Unicode MS" pitchFamily="34" charset="-128"/>
                <a:cs typeface="Arial Unicode MS" pitchFamily="34" charset="-128"/>
              </a:rPr>
              <a:t> / 50</a:t>
            </a:r>
          </a:p>
        </p:txBody>
      </p:sp>
      <p:pic>
        <p:nvPicPr>
          <p:cNvPr id="44037"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44038"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sp>
        <p:nvSpPr>
          <p:cNvPr id="12" name="Text Box 8"/>
          <p:cNvSpPr txBox="1">
            <a:spLocks noChangeArrowheads="1"/>
          </p:cNvSpPr>
          <p:nvPr/>
        </p:nvSpPr>
        <p:spPr bwMode="auto">
          <a:xfrm>
            <a:off x="571500" y="1071563"/>
            <a:ext cx="8143875" cy="5386387"/>
          </a:xfrm>
          <a:prstGeom prst="rect">
            <a:avLst/>
          </a:prstGeom>
          <a:solidFill>
            <a:srgbClr val="FFFF66"/>
          </a:solidFill>
          <a:ln w="28575" cmpd="thickThin">
            <a:solidFill>
              <a:schemeClr val="tx1"/>
            </a:solidFill>
            <a:miter lim="800000"/>
            <a:headEnd/>
            <a:tailEnd/>
          </a:ln>
        </p:spPr>
        <p:txBody>
          <a:bodyPr>
            <a:spAutoFit/>
          </a:bodyPr>
          <a:lstStyle/>
          <a:p>
            <a:pPr algn="ctr" fontAlgn="auto">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sz="2200" dirty="0">
                <a:solidFill>
                  <a:srgbClr val="000000"/>
                </a:solidFill>
                <a:latin typeface="Arial" charset="0"/>
                <a:cs typeface="+mn-cs"/>
              </a:rPr>
              <a:t> </a:t>
            </a:r>
            <a:r>
              <a:rPr lang="pt-BR" sz="2200" b="1" dirty="0"/>
              <a:t>DO CHEFE DA EQUIPE ENCARREGADA DO </a:t>
            </a:r>
          </a:p>
          <a:p>
            <a:pPr algn="ctr" fontAlgn="auto">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sz="2200" b="1" dirty="0"/>
              <a:t>EXAME DE PAGAMENTO DE PESSOAL </a:t>
            </a:r>
          </a:p>
          <a:p>
            <a:pPr algn="ctr" fontAlgn="auto">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pt-BR" sz="2200" b="1" dirty="0"/>
          </a:p>
          <a:p>
            <a:pPr algn="just" fontAlgn="auto">
              <a:spcBef>
                <a:spcPts val="0"/>
              </a:spcBef>
              <a:spcAft>
                <a:spcPts val="0"/>
              </a:spcAft>
              <a:buClr>
                <a:srgbClr val="000099"/>
              </a:buClr>
              <a:buFontTx/>
              <a:buChar char="-"/>
              <a:tabLst>
                <a:tab pos="446088" algn="l"/>
                <a:tab pos="531813"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pt-BR" sz="2200" b="1" dirty="0"/>
              <a:t> Inciso I:</a:t>
            </a:r>
            <a:r>
              <a:rPr lang="pt-BR" sz="2200" b="1" i="1" dirty="0"/>
              <a:t> </a:t>
            </a:r>
            <a:r>
              <a:rPr lang="pt-BR" sz="2200" b="1" dirty="0"/>
              <a:t>estudar as Normas para o Exame de Pagamento de Pessoal (EB90-N-02.001), aprovadas pela Portaria </a:t>
            </a:r>
            <a:r>
              <a:rPr lang="pt-BR" sz="2200" b="1" dirty="0" err="1"/>
              <a:t>Nr</a:t>
            </a:r>
            <a:r>
              <a:rPr lang="pt-BR" sz="2200" b="1" dirty="0"/>
              <a:t> 02-SEF, de 3 de fevereiro de 2014.</a:t>
            </a:r>
          </a:p>
          <a:p>
            <a:pPr algn="just" fontAlgn="auto">
              <a:spcBef>
                <a:spcPts val="0"/>
              </a:spcBef>
              <a:spcAft>
                <a:spcPts val="0"/>
              </a:spcAft>
              <a:buClr>
                <a:srgbClr val="000099"/>
              </a:buClr>
              <a:buFontTx/>
              <a:buChar char="-"/>
              <a:tabLst>
                <a:tab pos="446088" algn="l"/>
                <a:tab pos="531813"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pt-BR" sz="2200" b="1" dirty="0"/>
          </a:p>
          <a:p>
            <a:pPr algn="just" fontAlgn="auto">
              <a:spcBef>
                <a:spcPts val="0"/>
              </a:spcBef>
              <a:spcAft>
                <a:spcPts val="0"/>
              </a:spcAft>
              <a:buClr>
                <a:srgbClr val="000099"/>
              </a:buClr>
              <a:buFontTx/>
              <a:buChar char="-"/>
              <a:tabLst>
                <a:tab pos="446088" algn="l"/>
                <a:tab pos="8905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pt-BR" sz="2200" b="1" dirty="0"/>
              <a:t> Inciso IV : dirigir os trabalhos de análise com base na documentação coletada.</a:t>
            </a:r>
          </a:p>
          <a:p>
            <a:pPr algn="just" fontAlgn="auto">
              <a:spcBef>
                <a:spcPts val="0"/>
              </a:spcBef>
              <a:spcAft>
                <a:spcPts val="0"/>
              </a:spcAft>
              <a:buClr>
                <a:srgbClr val="000099"/>
              </a:buClr>
              <a:buFontTx/>
              <a:buChar char="-"/>
              <a:tabLst>
                <a:tab pos="446088" algn="l"/>
                <a:tab pos="8905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pt-BR" sz="2200" b="1" dirty="0"/>
          </a:p>
          <a:p>
            <a:pPr algn="just" fontAlgn="auto">
              <a:spcBef>
                <a:spcPts val="0"/>
              </a:spcBef>
              <a:spcAft>
                <a:spcPts val="0"/>
              </a:spcAft>
              <a:buClr>
                <a:srgbClr val="000099"/>
              </a:buClr>
              <a:buFontTx/>
              <a:buChar char="-"/>
              <a:tabLst>
                <a:tab pos="446088" algn="l"/>
                <a:tab pos="8905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pt-BR" sz="2200" b="1" dirty="0"/>
              <a:t> Inciso V </a:t>
            </a:r>
            <a:r>
              <a:rPr lang="pt-BR" sz="2200" b="1" i="1" dirty="0"/>
              <a:t>- </a:t>
            </a:r>
            <a:r>
              <a:rPr lang="pt-BR" sz="2200" b="1" dirty="0"/>
              <a:t>verificar se as determinações constantes do despacho do OD, relativas ao último exame realizado, foram cumpridas, fazendo constar tal fato em seu relatório.</a:t>
            </a:r>
          </a:p>
          <a:p>
            <a:pPr algn="just" fontAlgn="auto">
              <a:spcBef>
                <a:spcPts val="550"/>
              </a:spcBef>
              <a:spcAft>
                <a:spcPts val="0"/>
              </a:spcAft>
              <a:buClr>
                <a:srgbClr val="000099"/>
              </a:buClr>
              <a:tabLst>
                <a:tab pos="446088" algn="l"/>
                <a:tab pos="8905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pt-BR" sz="1600" b="1" dirty="0"/>
          </a:p>
          <a:p>
            <a:pPr algn="just" fontAlgn="auto">
              <a:spcBef>
                <a:spcPts val="550"/>
              </a:spcBef>
              <a:spcAft>
                <a:spcPts val="0"/>
              </a:spcAft>
              <a:buClr>
                <a:srgbClr val="000099"/>
              </a:buClr>
              <a:tabLst>
                <a:tab pos="446088" algn="l"/>
                <a:tab pos="8905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pt-BR" sz="1600" b="1" dirty="0"/>
              <a:t>Art. 11, das Normas para o Exame de Pagamento de Pessoal (EB90-N-02.001), aprovadas pela Portaria </a:t>
            </a:r>
            <a:r>
              <a:rPr lang="pt-BR" sz="1600" b="1" dirty="0" err="1"/>
              <a:t>Nr</a:t>
            </a:r>
            <a:r>
              <a:rPr lang="pt-BR" sz="1600" b="1" dirty="0"/>
              <a:t> 02-SEF, de 3 de fevereiro de 2014.</a:t>
            </a:r>
            <a:endParaRPr lang="pt-BR" sz="2200" b="1"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45059" name="CaixaDeTexto 6"/>
          <p:cNvSpPr txBox="1">
            <a:spLocks noChangeArrowheads="1"/>
          </p:cNvSpPr>
          <p:nvPr/>
        </p:nvSpPr>
        <p:spPr bwMode="auto">
          <a:xfrm>
            <a:off x="1214438" y="214313"/>
            <a:ext cx="6286500" cy="584200"/>
          </a:xfrm>
          <a:prstGeom prst="rect">
            <a:avLst/>
          </a:prstGeom>
          <a:noFill/>
          <a:ln w="9525">
            <a:noFill/>
            <a:miter lim="800000"/>
            <a:headEnd/>
            <a:tailEnd/>
          </a:ln>
        </p:spPr>
        <p:txBody>
          <a:bodyPr>
            <a:spAutoFit/>
          </a:bodyPr>
          <a:lstStyle/>
          <a:p>
            <a:pPr algn="ctr"/>
            <a:r>
              <a:rPr lang="pt-BR" sz="3200" b="1">
                <a:solidFill>
                  <a:srgbClr val="FFFF00"/>
                </a:solidFill>
              </a:rPr>
              <a:t>ATRIBUIÇÕES GERAIS</a:t>
            </a:r>
          </a:p>
        </p:txBody>
      </p:sp>
      <p:sp>
        <p:nvSpPr>
          <p:cNvPr id="45060" name="Espaço Reservado para Número de Slide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a:fld id="{0EE631C6-0F19-4226-9A6A-F76DE950C271}" type="slidenum">
              <a:rPr lang="pt-BR" sz="1200" b="1">
                <a:latin typeface="Arial "/>
                <a:ea typeface="Arial Unicode MS" pitchFamily="34" charset="-128"/>
                <a:cs typeface="Arial Unicode MS" pitchFamily="34" charset="-128"/>
              </a:rPr>
              <a:pPr algn="r"/>
              <a:t>48</a:t>
            </a:fld>
            <a:r>
              <a:rPr lang="pt-BR" sz="1200" b="1">
                <a:latin typeface="Arial "/>
                <a:ea typeface="Arial Unicode MS" pitchFamily="34" charset="-128"/>
                <a:cs typeface="Arial Unicode MS" pitchFamily="34" charset="-128"/>
              </a:rPr>
              <a:t> / 50</a:t>
            </a:r>
          </a:p>
        </p:txBody>
      </p:sp>
      <p:pic>
        <p:nvPicPr>
          <p:cNvPr id="45061"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45062"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sp>
        <p:nvSpPr>
          <p:cNvPr id="45063" name="Text Box 8"/>
          <p:cNvSpPr txBox="1">
            <a:spLocks noChangeArrowheads="1"/>
          </p:cNvSpPr>
          <p:nvPr/>
        </p:nvSpPr>
        <p:spPr bwMode="auto">
          <a:xfrm>
            <a:off x="500063" y="1214438"/>
            <a:ext cx="8143875" cy="5032375"/>
          </a:xfrm>
          <a:prstGeom prst="rect">
            <a:avLst/>
          </a:prstGeom>
          <a:solidFill>
            <a:srgbClr val="FFFF66"/>
          </a:solidFill>
          <a:ln w="28575" cmpd="thickThin">
            <a:solidFill>
              <a:schemeClr val="tx1"/>
            </a:solidFill>
            <a:miter lim="800000"/>
            <a:headEnd/>
            <a:tailEnd/>
          </a:ln>
        </p:spPr>
        <p:txBody>
          <a:bodyP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200" b="1"/>
              <a:t>DOS MILITARES, SERVIDORES CIVIS E PENSIONISTAS EXAMINADOS</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sz="2200" b="1"/>
          </a:p>
          <a:p>
            <a:pPr algn="just">
              <a:spcBef>
                <a:spcPts val="550"/>
              </a:spcBef>
              <a:buClr>
                <a:srgbClr val="0000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200" b="1"/>
              <a:t>- Inciso I: entregar as alterações e ou assentamentos, conforme o caso, ao Chefe da Equipe do Exame de Pagamento de Pessoal.</a:t>
            </a:r>
          </a:p>
          <a:p>
            <a:pPr algn="just">
              <a:spcBef>
                <a:spcPts val="550"/>
              </a:spcBef>
              <a:buClr>
                <a:srgbClr val="0000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sz="2200" b="1"/>
          </a:p>
          <a:p>
            <a:pPr algn="just">
              <a:spcBef>
                <a:spcPts val="550"/>
              </a:spcBef>
              <a:buClr>
                <a:srgbClr val="000099"/>
              </a:buClr>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200" b="1"/>
              <a:t> Inciso II: conferir as informações de seus contracheques, devendo informar, de imediato, qualquer alteração verificada ao Chefe da Equipe do Exame de Pagamento de Pessoal.</a:t>
            </a:r>
          </a:p>
          <a:p>
            <a:pPr algn="just">
              <a:spcBef>
                <a:spcPts val="550"/>
              </a:spcBef>
              <a:buClr>
                <a:srgbClr val="000099"/>
              </a:buClr>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sz="2200" b="1"/>
          </a:p>
          <a:p>
            <a:pPr algn="just">
              <a:spcBef>
                <a:spcPts val="550"/>
              </a:spcBef>
              <a:buClr>
                <a:srgbClr val="0000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600" b="1"/>
              <a:t>* Art. 13, das Normas para o Exame de Pagamento de Pessoal (EB90-N-02.001), aprovadas pela Portaria Nr 02-SEF, de 3 de fevereiro de 2014.</a:t>
            </a:r>
            <a:endParaRPr lang="pt-BR" sz="2200" b="1"/>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8"/>
          <p:cNvSpPr txBox="1">
            <a:spLocks noChangeArrowheads="1"/>
          </p:cNvSpPr>
          <p:nvPr/>
        </p:nvSpPr>
        <p:spPr bwMode="auto">
          <a:xfrm>
            <a:off x="571500" y="1141413"/>
            <a:ext cx="8143875" cy="4800600"/>
          </a:xfrm>
          <a:prstGeom prst="rect">
            <a:avLst/>
          </a:prstGeom>
          <a:solidFill>
            <a:srgbClr val="FFFF66"/>
          </a:solidFill>
          <a:ln w="28575" cmpd="thickThin">
            <a:solidFill>
              <a:schemeClr val="tx1"/>
            </a:solidFill>
            <a:miter lim="800000"/>
            <a:headEnd/>
            <a:tailEnd/>
          </a:ln>
        </p:spPr>
        <p:txBody>
          <a:bodyPr>
            <a:spAutoFit/>
          </a:bodyPr>
          <a:lstStyle/>
          <a:p>
            <a:pPr marL="358775" indent="-765175">
              <a:spcAft>
                <a:spcPts val="1200"/>
              </a:spcAft>
              <a:buClr>
                <a:srgbClr val="3333CC"/>
              </a:buClr>
              <a:tabLst>
                <a:tab pos="663575" algn="l"/>
                <a:tab pos="850900" algn="l"/>
                <a:tab pos="952500" algn="l"/>
              </a:tabLst>
              <a:defRPr/>
            </a:pPr>
            <a:r>
              <a:rPr lang="pt-BR" sz="2200" b="1" dirty="0">
                <a:solidFill>
                  <a:schemeClr val="bg1">
                    <a:lumMod val="65000"/>
                  </a:schemeClr>
                </a:solidFill>
                <a:ea typeface="Arial Unicode MS" pitchFamily="34" charset="-128"/>
                <a:cs typeface="Arial Unicode MS" pitchFamily="34" charset="-128"/>
              </a:rPr>
              <a:t>1. Introdução</a:t>
            </a:r>
          </a:p>
          <a:p>
            <a:pPr marL="358775" indent="-765175">
              <a:spcAft>
                <a:spcPts val="1200"/>
              </a:spcAft>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Objetivo do Exame de Pagamento de Pessoal</a:t>
            </a:r>
          </a:p>
          <a:p>
            <a:pPr marL="358775" indent="-765175">
              <a:buClr>
                <a:srgbClr val="3333CC"/>
              </a:buClr>
              <a:tabLst>
                <a:tab pos="663575" algn="l"/>
                <a:tab pos="850900" algn="l"/>
                <a:tab pos="952500" algn="l"/>
              </a:tabLst>
              <a:defRPr/>
            </a:pPr>
            <a:r>
              <a:rPr lang="pt-BR" sz="2200" b="1" dirty="0">
                <a:ea typeface="Arial Unicode MS" pitchFamily="34" charset="-128"/>
                <a:cs typeface="Arial Unicode MS" pitchFamily="34" charset="-128"/>
              </a:rPr>
              <a:t>2. Desenvolvimento</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a. </a:t>
            </a:r>
            <a:r>
              <a:rPr lang="pt-BR" sz="2000" b="1" dirty="0">
                <a:solidFill>
                  <a:schemeClr val="bg1">
                    <a:lumMod val="65000"/>
                  </a:schemeClr>
                </a:solidFill>
              </a:rPr>
              <a:t>Peculiaridades</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b. </a:t>
            </a:r>
            <a:r>
              <a:rPr lang="pt-BR" sz="2000" b="1" dirty="0">
                <a:solidFill>
                  <a:schemeClr val="bg1">
                    <a:lumMod val="65000"/>
                  </a:schemeClr>
                </a:solidFill>
              </a:rPr>
              <a:t>Equipe do Exame de Pagamento de Pessoal</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c. </a:t>
            </a:r>
            <a:r>
              <a:rPr lang="pt-BR" sz="2000" b="1" dirty="0">
                <a:solidFill>
                  <a:schemeClr val="bg1">
                    <a:lumMod val="65000"/>
                  </a:schemeClr>
                </a:solidFill>
              </a:rPr>
              <a:t>Escolha do universo a ser examinado</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d. </a:t>
            </a:r>
            <a:r>
              <a:rPr lang="pt-BR" sz="2000" b="1" dirty="0">
                <a:solidFill>
                  <a:schemeClr val="bg1">
                    <a:lumMod val="65000"/>
                  </a:schemeClr>
                </a:solidFill>
              </a:rPr>
              <a:t>Documentos mais importantes a serem coletados para o Exame de Pagamento de Pessoal</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e. </a:t>
            </a:r>
            <a:r>
              <a:rPr lang="pt-BR" sz="2000" b="1" dirty="0">
                <a:solidFill>
                  <a:schemeClr val="bg1">
                    <a:lumMod val="65000"/>
                  </a:schemeClr>
                </a:solidFill>
              </a:rPr>
              <a:t>Instrumentos legais</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f. </a:t>
            </a:r>
            <a:r>
              <a:rPr lang="pt-BR" sz="2000" b="1" dirty="0">
                <a:solidFill>
                  <a:schemeClr val="bg1">
                    <a:lumMod val="65000"/>
                  </a:schemeClr>
                </a:solidFill>
              </a:rPr>
              <a:t>Calendário de eventos</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g. </a:t>
            </a:r>
            <a:r>
              <a:rPr lang="pt-BR" sz="2000" b="1" dirty="0">
                <a:solidFill>
                  <a:schemeClr val="bg1">
                    <a:lumMod val="65000"/>
                  </a:schemeClr>
                </a:solidFill>
              </a:rPr>
              <a:t>Atribuições gerais</a:t>
            </a:r>
          </a:p>
          <a:p>
            <a:pPr marL="358775" indent="-765175">
              <a:buClr>
                <a:srgbClr val="3333CC"/>
              </a:buClr>
              <a:tabLst>
                <a:tab pos="663575" algn="l"/>
                <a:tab pos="850900" algn="l"/>
                <a:tab pos="952500" algn="l"/>
              </a:tabLst>
              <a:defRPr/>
            </a:pPr>
            <a:r>
              <a:rPr lang="pt-BR" sz="2000" b="1" dirty="0">
                <a:ea typeface="Arial Unicode MS" pitchFamily="34" charset="-128"/>
                <a:cs typeface="Arial Unicode MS" pitchFamily="34" charset="-128"/>
              </a:rPr>
              <a:t>	h. </a:t>
            </a:r>
            <a:r>
              <a:rPr lang="pt-BR" sz="2000" b="1" dirty="0">
                <a:solidFill>
                  <a:srgbClr val="000000"/>
                </a:solidFill>
              </a:rPr>
              <a:t>Problemas mais comuns</a:t>
            </a:r>
          </a:p>
          <a:p>
            <a:pPr marL="358775" indent="-765175">
              <a:buClr>
                <a:srgbClr val="3333CC"/>
              </a:buClr>
              <a:tabLst>
                <a:tab pos="663575" algn="l"/>
                <a:tab pos="850900" algn="l"/>
                <a:tab pos="952500" algn="l"/>
              </a:tabLst>
              <a:defRPr/>
            </a:pPr>
            <a:endParaRPr lang="pt-BR" sz="2000" b="1" dirty="0">
              <a:ea typeface="Arial Unicode MS" pitchFamily="34" charset="-128"/>
              <a:cs typeface="Arial Unicode MS" pitchFamily="34" charset="-128"/>
            </a:endParaRPr>
          </a:p>
          <a:p>
            <a:pPr marL="358775" indent="-765175">
              <a:buClr>
                <a:srgbClr val="3333CC"/>
              </a:buClr>
              <a:tabLst>
                <a:tab pos="663575" algn="l"/>
                <a:tab pos="850900" algn="l"/>
                <a:tab pos="952500" algn="l"/>
              </a:tabLst>
              <a:defRPr/>
            </a:pPr>
            <a:r>
              <a:rPr lang="pt-BR" sz="2200" b="1" dirty="0">
                <a:solidFill>
                  <a:schemeClr val="bg1">
                    <a:lumMod val="65000"/>
                  </a:schemeClr>
                </a:solidFill>
                <a:ea typeface="Arial Unicode MS" pitchFamily="34" charset="-128"/>
                <a:cs typeface="Arial Unicode MS" pitchFamily="34" charset="-128"/>
              </a:rPr>
              <a:t>3. Conclusão</a:t>
            </a:r>
          </a:p>
        </p:txBody>
      </p:sp>
      <p:sp>
        <p:nvSpPr>
          <p:cNvPr id="6"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46084" name="CaixaDeTexto 6"/>
          <p:cNvSpPr txBox="1">
            <a:spLocks noChangeArrowheads="1"/>
          </p:cNvSpPr>
          <p:nvPr/>
        </p:nvSpPr>
        <p:spPr bwMode="auto">
          <a:xfrm>
            <a:off x="1428750" y="273050"/>
            <a:ext cx="6286500" cy="584200"/>
          </a:xfrm>
          <a:prstGeom prst="rect">
            <a:avLst/>
          </a:prstGeom>
          <a:noFill/>
          <a:ln w="9525">
            <a:noFill/>
            <a:miter lim="800000"/>
            <a:headEnd/>
            <a:tailEnd/>
          </a:ln>
        </p:spPr>
        <p:txBody>
          <a:bodyPr>
            <a:spAutoFit/>
          </a:bodyPr>
          <a:lstStyle/>
          <a:p>
            <a:pPr algn="ctr"/>
            <a:r>
              <a:rPr lang="pt-BR" sz="3200" b="1">
                <a:solidFill>
                  <a:srgbClr val="FFFF00"/>
                </a:solidFill>
              </a:rPr>
              <a:t>SUMÁRIO</a:t>
            </a:r>
          </a:p>
        </p:txBody>
      </p:sp>
      <p:sp>
        <p:nvSpPr>
          <p:cNvPr id="46085" name="Espaço Reservado para Número de Slide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a:fld id="{7BEBD230-FFB3-40EC-ABA3-8939111D722F}" type="slidenum">
              <a:rPr lang="pt-BR" sz="1200" b="1">
                <a:latin typeface="Arial "/>
                <a:ea typeface="Arial Unicode MS" pitchFamily="34" charset="-128"/>
                <a:cs typeface="Arial Unicode MS" pitchFamily="34" charset="-128"/>
              </a:rPr>
              <a:pPr algn="r"/>
              <a:t>49</a:t>
            </a:fld>
            <a:r>
              <a:rPr lang="pt-BR" sz="1200" b="1">
                <a:latin typeface="Arial "/>
                <a:ea typeface="Arial Unicode MS" pitchFamily="34" charset="-128"/>
                <a:cs typeface="Arial Unicode MS" pitchFamily="34" charset="-128"/>
              </a:rPr>
              <a:t> / 50</a:t>
            </a:r>
          </a:p>
        </p:txBody>
      </p:sp>
      <p:pic>
        <p:nvPicPr>
          <p:cNvPr id="46086"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46087"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8"/>
          <p:cNvSpPr txBox="1">
            <a:spLocks noChangeArrowheads="1"/>
          </p:cNvSpPr>
          <p:nvPr/>
        </p:nvSpPr>
        <p:spPr bwMode="auto">
          <a:xfrm>
            <a:off x="571500" y="1141413"/>
            <a:ext cx="8143875" cy="4800600"/>
          </a:xfrm>
          <a:prstGeom prst="rect">
            <a:avLst/>
          </a:prstGeom>
          <a:solidFill>
            <a:srgbClr val="FFFF66"/>
          </a:solidFill>
          <a:ln w="28575" cmpd="thickThin">
            <a:solidFill>
              <a:schemeClr val="tx1"/>
            </a:solidFill>
            <a:miter lim="800000"/>
            <a:headEnd/>
            <a:tailEnd/>
          </a:ln>
        </p:spPr>
        <p:txBody>
          <a:bodyPr>
            <a:spAutoFit/>
          </a:bodyPr>
          <a:lstStyle/>
          <a:p>
            <a:pPr marL="358775" indent="-765175">
              <a:spcAft>
                <a:spcPts val="1200"/>
              </a:spcAft>
              <a:buClr>
                <a:srgbClr val="3333CC"/>
              </a:buClr>
              <a:tabLst>
                <a:tab pos="663575" algn="l"/>
                <a:tab pos="850900" algn="l"/>
                <a:tab pos="952500" algn="l"/>
              </a:tabLst>
              <a:defRPr/>
            </a:pPr>
            <a:r>
              <a:rPr lang="pt-BR" sz="2200" b="1" dirty="0">
                <a:ea typeface="Arial Unicode MS" pitchFamily="34" charset="-128"/>
                <a:cs typeface="Arial Unicode MS" pitchFamily="34" charset="-128"/>
              </a:rPr>
              <a:t>1. Introdução</a:t>
            </a:r>
          </a:p>
          <a:p>
            <a:pPr marL="358775" indent="-765175">
              <a:spcAft>
                <a:spcPts val="1200"/>
              </a:spcAft>
              <a:buClr>
                <a:srgbClr val="3333CC"/>
              </a:buClr>
              <a:tabLst>
                <a:tab pos="663575" algn="l"/>
                <a:tab pos="850900" algn="l"/>
                <a:tab pos="952500" algn="l"/>
              </a:tabLst>
              <a:defRPr/>
            </a:pPr>
            <a:r>
              <a:rPr lang="pt-BR" sz="2000" b="1" dirty="0">
                <a:ea typeface="Arial Unicode MS" pitchFamily="34" charset="-128"/>
                <a:cs typeface="Arial Unicode MS" pitchFamily="34" charset="-128"/>
              </a:rPr>
              <a:t>	Objetivo do Exame de Pagamento de Pessoal</a:t>
            </a:r>
          </a:p>
          <a:p>
            <a:pPr marL="358775" indent="-765175">
              <a:buClr>
                <a:srgbClr val="3333CC"/>
              </a:buClr>
              <a:tabLst>
                <a:tab pos="663575" algn="l"/>
                <a:tab pos="850900" algn="l"/>
                <a:tab pos="952500" algn="l"/>
              </a:tabLst>
              <a:defRPr/>
            </a:pPr>
            <a:r>
              <a:rPr lang="pt-BR" sz="2200" b="1" dirty="0">
                <a:solidFill>
                  <a:schemeClr val="bg1">
                    <a:lumMod val="65000"/>
                  </a:schemeClr>
                </a:solidFill>
                <a:ea typeface="Arial Unicode MS" pitchFamily="34" charset="-128"/>
                <a:cs typeface="Arial Unicode MS" pitchFamily="34" charset="-128"/>
              </a:rPr>
              <a:t>2. Desenvolvimento</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rPr>
              <a:t>     a. </a:t>
            </a:r>
            <a:r>
              <a:rPr lang="pt-BR" sz="2000" b="1" dirty="0">
                <a:solidFill>
                  <a:schemeClr val="bg1">
                    <a:lumMod val="65000"/>
                  </a:schemeClr>
                </a:solidFill>
              </a:rPr>
              <a:t>Peculiaridades</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rPr>
              <a:t>	b. </a:t>
            </a:r>
            <a:r>
              <a:rPr lang="pt-BR" sz="2000" b="1" dirty="0">
                <a:solidFill>
                  <a:schemeClr val="bg1">
                    <a:lumMod val="65000"/>
                  </a:schemeClr>
                </a:solidFill>
              </a:rPr>
              <a:t>Equipe do Exame de Pagamento de Pessoal</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rPr>
              <a:t>	c. </a:t>
            </a:r>
            <a:r>
              <a:rPr lang="pt-BR" sz="2000" b="1" dirty="0">
                <a:solidFill>
                  <a:schemeClr val="bg1">
                    <a:lumMod val="65000"/>
                  </a:schemeClr>
                </a:solidFill>
              </a:rPr>
              <a:t>Escolha do universo a ser examinado</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rPr>
              <a:t>	d. </a:t>
            </a:r>
            <a:r>
              <a:rPr lang="pt-BR" sz="2000" b="1" dirty="0">
                <a:solidFill>
                  <a:schemeClr val="bg1">
                    <a:lumMod val="65000"/>
                  </a:schemeClr>
                </a:solidFill>
              </a:rPr>
              <a:t>Documentos mais importantes a serem coletados para o Exame de Pagamento de Pessoal</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rPr>
              <a:t>	e. </a:t>
            </a:r>
            <a:r>
              <a:rPr lang="pt-BR" sz="2000" b="1" dirty="0">
                <a:solidFill>
                  <a:schemeClr val="bg1">
                    <a:lumMod val="65000"/>
                  </a:schemeClr>
                </a:solidFill>
              </a:rPr>
              <a:t>Instrumentos legais</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rPr>
              <a:t>	f. </a:t>
            </a:r>
            <a:r>
              <a:rPr lang="pt-BR" sz="2000" b="1" dirty="0">
                <a:solidFill>
                  <a:schemeClr val="bg1">
                    <a:lumMod val="65000"/>
                  </a:schemeClr>
                </a:solidFill>
              </a:rPr>
              <a:t>Calendário de eventos</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rPr>
              <a:t>	g. </a:t>
            </a:r>
            <a:r>
              <a:rPr lang="pt-BR" sz="2000" b="1" dirty="0">
                <a:solidFill>
                  <a:schemeClr val="bg1">
                    <a:lumMod val="65000"/>
                  </a:schemeClr>
                </a:solidFill>
              </a:rPr>
              <a:t>Atribuições gerais</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rPr>
              <a:t>	h. </a:t>
            </a:r>
            <a:r>
              <a:rPr lang="pt-BR" sz="2000" b="1" dirty="0">
                <a:solidFill>
                  <a:schemeClr val="bg1">
                    <a:lumMod val="65000"/>
                  </a:schemeClr>
                </a:solidFill>
              </a:rPr>
              <a:t>Problemas mais comuns</a:t>
            </a:r>
          </a:p>
          <a:p>
            <a:pPr marL="358775" indent="-765175">
              <a:buClr>
                <a:srgbClr val="3333CC"/>
              </a:buClr>
              <a:tabLst>
                <a:tab pos="663575" algn="l"/>
                <a:tab pos="850900" algn="l"/>
                <a:tab pos="952500" algn="l"/>
              </a:tabLst>
              <a:defRPr/>
            </a:pPr>
            <a:endParaRPr lang="pt-BR" sz="2000" b="1" dirty="0">
              <a:solidFill>
                <a:schemeClr val="bg1">
                  <a:lumMod val="65000"/>
                </a:schemeClr>
              </a:solidFill>
              <a:ea typeface="Arial Unicode MS" pitchFamily="34" charset="-128"/>
              <a:cs typeface="Arial Unicode MS" pitchFamily="34" charset="-128"/>
            </a:endParaRPr>
          </a:p>
          <a:p>
            <a:pPr marL="358775" indent="-765175">
              <a:buClr>
                <a:srgbClr val="3333CC"/>
              </a:buClr>
              <a:tabLst>
                <a:tab pos="663575" algn="l"/>
                <a:tab pos="850900" algn="l"/>
                <a:tab pos="952500" algn="l"/>
              </a:tabLst>
              <a:defRPr/>
            </a:pPr>
            <a:r>
              <a:rPr lang="pt-BR" sz="2200" b="1" dirty="0">
                <a:solidFill>
                  <a:schemeClr val="bg1">
                    <a:lumMod val="65000"/>
                  </a:schemeClr>
                </a:solidFill>
                <a:ea typeface="Arial Unicode MS" pitchFamily="34" charset="-128"/>
                <a:cs typeface="Arial Unicode MS" pitchFamily="34" charset="-128"/>
              </a:rPr>
              <a:t>3. Conclusão</a:t>
            </a:r>
          </a:p>
        </p:txBody>
      </p:sp>
      <p:sp>
        <p:nvSpPr>
          <p:cNvPr id="6"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6148" name="CaixaDeTexto 6"/>
          <p:cNvSpPr txBox="1">
            <a:spLocks noChangeArrowheads="1"/>
          </p:cNvSpPr>
          <p:nvPr/>
        </p:nvSpPr>
        <p:spPr bwMode="auto">
          <a:xfrm>
            <a:off x="1428750" y="273050"/>
            <a:ext cx="6286500" cy="584200"/>
          </a:xfrm>
          <a:prstGeom prst="rect">
            <a:avLst/>
          </a:prstGeom>
          <a:noFill/>
          <a:ln w="9525">
            <a:noFill/>
            <a:miter lim="800000"/>
            <a:headEnd/>
            <a:tailEnd/>
          </a:ln>
        </p:spPr>
        <p:txBody>
          <a:bodyPr>
            <a:spAutoFit/>
          </a:bodyPr>
          <a:lstStyle/>
          <a:p>
            <a:pPr algn="ctr"/>
            <a:r>
              <a:rPr lang="pt-BR" sz="3200" b="1">
                <a:solidFill>
                  <a:srgbClr val="FFFF00"/>
                </a:solidFill>
              </a:rPr>
              <a:t>SUMÁRIO</a:t>
            </a:r>
          </a:p>
        </p:txBody>
      </p:sp>
      <p:sp>
        <p:nvSpPr>
          <p:cNvPr id="6149" name="Espaço Reservado para Número de Slide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a:fld id="{F541B27B-EF5D-49E7-84ED-5FC21E612013}" type="slidenum">
              <a:rPr lang="pt-BR" sz="1200" b="1">
                <a:latin typeface="Arial "/>
                <a:ea typeface="Arial Unicode MS" pitchFamily="34" charset="-128"/>
                <a:cs typeface="Arial Unicode MS" pitchFamily="34" charset="-128"/>
              </a:rPr>
              <a:pPr algn="r"/>
              <a:t>5</a:t>
            </a:fld>
            <a:r>
              <a:rPr lang="pt-BR" sz="1200" b="1">
                <a:latin typeface="Arial "/>
                <a:ea typeface="Arial Unicode MS" pitchFamily="34" charset="-128"/>
                <a:cs typeface="Arial Unicode MS" pitchFamily="34" charset="-128"/>
              </a:rPr>
              <a:t> / 50</a:t>
            </a:r>
          </a:p>
        </p:txBody>
      </p:sp>
      <p:pic>
        <p:nvPicPr>
          <p:cNvPr id="6150"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6151"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47107" name="CaixaDeTexto 6"/>
          <p:cNvSpPr txBox="1">
            <a:spLocks noChangeArrowheads="1"/>
          </p:cNvSpPr>
          <p:nvPr/>
        </p:nvSpPr>
        <p:spPr bwMode="auto">
          <a:xfrm>
            <a:off x="1214438" y="214313"/>
            <a:ext cx="6286500" cy="584200"/>
          </a:xfrm>
          <a:prstGeom prst="rect">
            <a:avLst/>
          </a:prstGeom>
          <a:noFill/>
          <a:ln w="9525">
            <a:noFill/>
            <a:miter lim="800000"/>
            <a:headEnd/>
            <a:tailEnd/>
          </a:ln>
        </p:spPr>
        <p:txBody>
          <a:bodyPr>
            <a:spAutoFit/>
          </a:bodyPr>
          <a:lstStyle/>
          <a:p>
            <a:pPr algn="ctr"/>
            <a:r>
              <a:rPr lang="pt-BR" sz="3200" b="1">
                <a:solidFill>
                  <a:srgbClr val="FFFF00"/>
                </a:solidFill>
              </a:rPr>
              <a:t>PROBLEMAS MAIS COMUNS</a:t>
            </a:r>
          </a:p>
        </p:txBody>
      </p:sp>
      <p:sp>
        <p:nvSpPr>
          <p:cNvPr id="47108" name="Espaço Reservado para Número de Slide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a:fld id="{48BDE8F1-2512-4A1F-A2A4-05ACF955A8C0}" type="slidenum">
              <a:rPr lang="pt-BR" sz="1200" b="1">
                <a:latin typeface="Arial "/>
                <a:ea typeface="Arial Unicode MS" pitchFamily="34" charset="-128"/>
                <a:cs typeface="Arial Unicode MS" pitchFamily="34" charset="-128"/>
              </a:rPr>
              <a:pPr algn="r"/>
              <a:t>50</a:t>
            </a:fld>
            <a:r>
              <a:rPr lang="pt-BR" sz="1200" b="1">
                <a:latin typeface="Arial "/>
                <a:ea typeface="Arial Unicode MS" pitchFamily="34" charset="-128"/>
                <a:cs typeface="Arial Unicode MS" pitchFamily="34" charset="-128"/>
              </a:rPr>
              <a:t> / 50</a:t>
            </a:r>
          </a:p>
        </p:txBody>
      </p:sp>
      <p:pic>
        <p:nvPicPr>
          <p:cNvPr id="47109"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47110"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sp>
        <p:nvSpPr>
          <p:cNvPr id="47111" name="Text Box 8"/>
          <p:cNvSpPr txBox="1">
            <a:spLocks noChangeArrowheads="1"/>
          </p:cNvSpPr>
          <p:nvPr/>
        </p:nvSpPr>
        <p:spPr bwMode="auto">
          <a:xfrm>
            <a:off x="571500" y="1643063"/>
            <a:ext cx="8143875" cy="4259262"/>
          </a:xfrm>
          <a:prstGeom prst="rect">
            <a:avLst/>
          </a:prstGeom>
          <a:solidFill>
            <a:srgbClr val="FFFF66"/>
          </a:solidFill>
          <a:ln w="28575" cmpd="thickThin">
            <a:solidFill>
              <a:schemeClr val="tx1"/>
            </a:solidFill>
            <a:miter lim="800000"/>
            <a:headEnd/>
            <a:tailEnd/>
          </a:ln>
        </p:spPr>
        <p:txBody>
          <a:bodyPr>
            <a:spAutoFit/>
          </a:bodyPr>
          <a:lstStyle/>
          <a:p>
            <a:pPr algn="just">
              <a:spcBef>
                <a:spcPts val="550"/>
              </a:spcBef>
              <a:buFontTx/>
              <a:buChar char="-"/>
              <a:tabLst>
                <a:tab pos="446088" algn="l"/>
                <a:tab pos="895350" algn="l"/>
                <a:tab pos="1076325"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pt-BR" sz="2200" b="1"/>
              <a:t>  Falta de conferência da Relação Nominal de Pagamento do CPEx com a Relação Nominal dos Militares do Setor de Pessoal da UG </a:t>
            </a:r>
            <a:r>
              <a:rPr lang="pt-BR" sz="2200" b="1">
                <a:solidFill>
                  <a:srgbClr val="FF0000"/>
                </a:solidFill>
              </a:rPr>
              <a:t>ocasionando falta de pagamento a militar existente ou pagamento indevido a militar que já deu baixa (Dano ao Erário).  </a:t>
            </a:r>
          </a:p>
          <a:p>
            <a:pPr algn="just">
              <a:spcBef>
                <a:spcPts val="550"/>
              </a:spcBef>
              <a:tabLst>
                <a:tab pos="446088" algn="l"/>
                <a:tab pos="895350" algn="l"/>
                <a:tab pos="1076325"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pt-BR" sz="2200" b="1"/>
          </a:p>
          <a:p>
            <a:pPr algn="just">
              <a:lnSpc>
                <a:spcPct val="90000"/>
              </a:lnSpc>
              <a:spcBef>
                <a:spcPts val="550"/>
              </a:spcBef>
              <a:tabLst>
                <a:tab pos="446088" algn="l"/>
                <a:tab pos="895350" algn="l"/>
                <a:tab pos="1076325"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pt-BR" sz="2200" b="1"/>
              <a:t>- Percentual do Adicional de Habilitação não corresponde ao Curso que o militar realizou.</a:t>
            </a:r>
          </a:p>
          <a:p>
            <a:pPr algn="just">
              <a:lnSpc>
                <a:spcPct val="90000"/>
              </a:lnSpc>
              <a:spcBef>
                <a:spcPts val="550"/>
              </a:spcBef>
              <a:tabLst>
                <a:tab pos="446088" algn="l"/>
                <a:tab pos="895350" algn="l"/>
                <a:tab pos="1076325"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pt-BR" sz="2200" b="1"/>
          </a:p>
          <a:p>
            <a:pPr algn="just">
              <a:lnSpc>
                <a:spcPct val="90000"/>
              </a:lnSpc>
              <a:spcBef>
                <a:spcPts val="550"/>
              </a:spcBef>
              <a:tabLst>
                <a:tab pos="446088" algn="l"/>
                <a:tab pos="895350" algn="l"/>
                <a:tab pos="1076325"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pt-BR" sz="2200" b="1">
                <a:solidFill>
                  <a:srgbClr val="0000FF"/>
                </a:solidFill>
              </a:rPr>
              <a:t>- Saque do Adicional de Tempo de Serviço sendo que o Adicional de Compensação de Disponibilidade Militar (ACDM) possibilita valor a maior a ser pago.</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48131" name="CaixaDeTexto 6"/>
          <p:cNvSpPr txBox="1">
            <a:spLocks noChangeArrowheads="1"/>
          </p:cNvSpPr>
          <p:nvPr/>
        </p:nvSpPr>
        <p:spPr bwMode="auto">
          <a:xfrm>
            <a:off x="1214438" y="214313"/>
            <a:ext cx="6286500" cy="584200"/>
          </a:xfrm>
          <a:prstGeom prst="rect">
            <a:avLst/>
          </a:prstGeom>
          <a:noFill/>
          <a:ln w="9525">
            <a:noFill/>
            <a:miter lim="800000"/>
            <a:headEnd/>
            <a:tailEnd/>
          </a:ln>
        </p:spPr>
        <p:txBody>
          <a:bodyPr>
            <a:spAutoFit/>
          </a:bodyPr>
          <a:lstStyle/>
          <a:p>
            <a:pPr algn="ctr"/>
            <a:r>
              <a:rPr lang="pt-BR" sz="3200" b="1">
                <a:solidFill>
                  <a:srgbClr val="FFFF00"/>
                </a:solidFill>
              </a:rPr>
              <a:t>PROBLEMAS MAIS COMUNS</a:t>
            </a:r>
          </a:p>
        </p:txBody>
      </p:sp>
      <p:sp>
        <p:nvSpPr>
          <p:cNvPr id="48132" name="Espaço Reservado para Número de Slide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a:fld id="{4C933568-1FA0-42DF-A8E9-31FC3A30FF94}" type="slidenum">
              <a:rPr lang="pt-BR" sz="1200" b="1">
                <a:latin typeface="Arial "/>
                <a:ea typeface="Arial Unicode MS" pitchFamily="34" charset="-128"/>
                <a:cs typeface="Arial Unicode MS" pitchFamily="34" charset="-128"/>
              </a:rPr>
              <a:pPr algn="r"/>
              <a:t>51</a:t>
            </a:fld>
            <a:r>
              <a:rPr lang="pt-BR" sz="1200" b="1">
                <a:latin typeface="Arial "/>
                <a:ea typeface="Arial Unicode MS" pitchFamily="34" charset="-128"/>
                <a:cs typeface="Arial Unicode MS" pitchFamily="34" charset="-128"/>
              </a:rPr>
              <a:t> / 50</a:t>
            </a:r>
          </a:p>
        </p:txBody>
      </p:sp>
      <p:pic>
        <p:nvPicPr>
          <p:cNvPr id="48133"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48134"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sp>
        <p:nvSpPr>
          <p:cNvPr id="48135" name="Text Box 8"/>
          <p:cNvSpPr txBox="1">
            <a:spLocks noChangeArrowheads="1"/>
          </p:cNvSpPr>
          <p:nvPr/>
        </p:nvSpPr>
        <p:spPr bwMode="auto">
          <a:xfrm>
            <a:off x="571500" y="1571625"/>
            <a:ext cx="8143875" cy="4438650"/>
          </a:xfrm>
          <a:prstGeom prst="rect">
            <a:avLst/>
          </a:prstGeom>
          <a:solidFill>
            <a:srgbClr val="FFFF66"/>
          </a:solidFill>
          <a:ln w="28575" cmpd="thickThin">
            <a:solidFill>
              <a:schemeClr val="tx1"/>
            </a:solidFill>
            <a:miter lim="800000"/>
            <a:headEnd/>
            <a:tailEnd/>
          </a:ln>
        </p:spPr>
        <p:txBody>
          <a:bodyPr>
            <a:spAutoFit/>
          </a:bodyPr>
          <a:lstStyle/>
          <a:p>
            <a:pPr algn="just">
              <a:lnSpc>
                <a:spcPct val="90000"/>
              </a:lnSpc>
              <a:spcBef>
                <a:spcPts val="550"/>
              </a:spcBef>
              <a:buFontTx/>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pt-BR" sz="2200" b="1"/>
              <a:t>  Adicional de Compensação Orgânica pago a maior, devido a inclusão de cotas acima do efetivamente homologado pelo cumprimento do plano de provas da atividade especial.</a:t>
            </a:r>
          </a:p>
          <a:p>
            <a:pPr algn="just">
              <a:lnSpc>
                <a:spcPct val="90000"/>
              </a:lnSpc>
              <a:spcBef>
                <a:spcPts val="550"/>
              </a:spcBef>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pt-BR" sz="2200" b="1"/>
          </a:p>
          <a:p>
            <a:pPr algn="just">
              <a:lnSpc>
                <a:spcPct val="90000"/>
              </a:lnSpc>
              <a:spcBef>
                <a:spcPts val="550"/>
              </a:spcBef>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pt-BR" sz="2200" b="1"/>
              <a:t>- Cálculo incorreto de valores atrasados a serem pagos, tais como Adicional Natalino Atrasado e saques relativos a diferença de promoção.</a:t>
            </a:r>
          </a:p>
          <a:p>
            <a:pPr algn="just">
              <a:lnSpc>
                <a:spcPct val="90000"/>
              </a:lnSpc>
              <a:spcBef>
                <a:spcPts val="550"/>
              </a:spcBef>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pt-BR" sz="2200" b="1"/>
          </a:p>
          <a:p>
            <a:pPr algn="just">
              <a:lnSpc>
                <a:spcPct val="90000"/>
              </a:lnSpc>
              <a:spcBef>
                <a:spcPts val="550"/>
              </a:spcBef>
              <a:buFontTx/>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pt-BR" sz="2200" b="1"/>
              <a:t> Pagamento de Compensação Pecuniária em desacordo com a legislação </a:t>
            </a:r>
            <a:r>
              <a:rPr lang="pt-BR" sz="2200" b="1">
                <a:solidFill>
                  <a:srgbClr val="FF0000"/>
                </a:solidFill>
              </a:rPr>
              <a:t>(somente para Licenciamento “ex-officio” por Término de Prorrogação de Tempo de Serviço).</a:t>
            </a:r>
          </a:p>
          <a:p>
            <a:pPr algn="just">
              <a:lnSpc>
                <a:spcPct val="90000"/>
              </a:lnSpc>
              <a:spcBef>
                <a:spcPts val="550"/>
              </a:spcBef>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pt-BR" sz="2200" b="1">
              <a:solidFill>
                <a:srgbClr val="FF0000"/>
              </a:solidFill>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49155" name="CaixaDeTexto 6"/>
          <p:cNvSpPr txBox="1">
            <a:spLocks noChangeArrowheads="1"/>
          </p:cNvSpPr>
          <p:nvPr/>
        </p:nvSpPr>
        <p:spPr bwMode="auto">
          <a:xfrm>
            <a:off x="1214438" y="214313"/>
            <a:ext cx="6286500" cy="584200"/>
          </a:xfrm>
          <a:prstGeom prst="rect">
            <a:avLst/>
          </a:prstGeom>
          <a:noFill/>
          <a:ln w="9525">
            <a:noFill/>
            <a:miter lim="800000"/>
            <a:headEnd/>
            <a:tailEnd/>
          </a:ln>
        </p:spPr>
        <p:txBody>
          <a:bodyPr>
            <a:spAutoFit/>
          </a:bodyPr>
          <a:lstStyle/>
          <a:p>
            <a:pPr algn="ctr"/>
            <a:r>
              <a:rPr lang="pt-BR" sz="3200" b="1">
                <a:solidFill>
                  <a:srgbClr val="FFFF00"/>
                </a:solidFill>
              </a:rPr>
              <a:t>PROBLEMAS MAIS COMUNS</a:t>
            </a:r>
          </a:p>
        </p:txBody>
      </p:sp>
      <p:sp>
        <p:nvSpPr>
          <p:cNvPr id="49156" name="Espaço Reservado para Número de Slide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a:fld id="{B9796A73-0E3E-4894-82BA-A53C95FA9772}" type="slidenum">
              <a:rPr lang="pt-BR" sz="1200" b="1">
                <a:latin typeface="Arial "/>
                <a:ea typeface="Arial Unicode MS" pitchFamily="34" charset="-128"/>
                <a:cs typeface="Arial Unicode MS" pitchFamily="34" charset="-128"/>
              </a:rPr>
              <a:pPr algn="r"/>
              <a:t>52</a:t>
            </a:fld>
            <a:r>
              <a:rPr lang="pt-BR" sz="1200" b="1">
                <a:latin typeface="Arial "/>
                <a:ea typeface="Arial Unicode MS" pitchFamily="34" charset="-128"/>
                <a:cs typeface="Arial Unicode MS" pitchFamily="34" charset="-128"/>
              </a:rPr>
              <a:t> / 50</a:t>
            </a:r>
          </a:p>
        </p:txBody>
      </p:sp>
      <p:pic>
        <p:nvPicPr>
          <p:cNvPr id="49157"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49158"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sp>
        <p:nvSpPr>
          <p:cNvPr id="49159" name="Text Box 8"/>
          <p:cNvSpPr txBox="1">
            <a:spLocks noChangeArrowheads="1"/>
          </p:cNvSpPr>
          <p:nvPr/>
        </p:nvSpPr>
        <p:spPr bwMode="auto">
          <a:xfrm>
            <a:off x="571500" y="1643063"/>
            <a:ext cx="8143875" cy="4514850"/>
          </a:xfrm>
          <a:prstGeom prst="rect">
            <a:avLst/>
          </a:prstGeom>
          <a:solidFill>
            <a:srgbClr val="FFFF66"/>
          </a:solidFill>
          <a:ln w="28575" cmpd="thickThin">
            <a:solidFill>
              <a:schemeClr val="tx1"/>
            </a:solidFill>
            <a:miter lim="800000"/>
            <a:headEnd/>
            <a:tailEnd/>
          </a:ln>
        </p:spPr>
        <p:txBody>
          <a:bodyPr>
            <a:spAutoFit/>
          </a:bodyPr>
          <a:lstStyle/>
          <a:p>
            <a:pPr algn="just">
              <a:lnSpc>
                <a:spcPct val="90000"/>
              </a:lnSpc>
              <a:spcBef>
                <a:spcPts val="550"/>
              </a:spcBef>
              <a:buFontTx/>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pt-BR" sz="2200" b="1">
                <a:solidFill>
                  <a:srgbClr val="0000FF"/>
                </a:solidFill>
              </a:rPr>
              <a:t> Pagamento de Indenização de Férias a militares temporários cuja data de licenciamento é previamente definida pelo escalão superior.</a:t>
            </a:r>
          </a:p>
          <a:p>
            <a:pPr algn="just">
              <a:lnSpc>
                <a:spcPct val="90000"/>
              </a:lnSpc>
              <a:spcBef>
                <a:spcPts val="550"/>
              </a:spcBef>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pt-BR" sz="2200" b="1">
              <a:solidFill>
                <a:srgbClr val="0000FF"/>
              </a:solidFill>
            </a:endParaRPr>
          </a:p>
          <a:p>
            <a:pPr algn="just">
              <a:lnSpc>
                <a:spcPct val="90000"/>
              </a:lnSpc>
              <a:spcBef>
                <a:spcPts val="550"/>
              </a:spcBef>
              <a:buFontTx/>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pt-BR" sz="2200" b="1">
                <a:solidFill>
                  <a:srgbClr val="0000FF"/>
                </a:solidFill>
              </a:rPr>
              <a:t> Não realização do ajuste de contas na ida e no regresso dos militares designados para missão no exterior. </a:t>
            </a:r>
          </a:p>
          <a:p>
            <a:pPr algn="just">
              <a:lnSpc>
                <a:spcPct val="90000"/>
              </a:lnSpc>
              <a:spcBef>
                <a:spcPts val="550"/>
              </a:spcBef>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pt-BR" sz="2200" b="1">
              <a:solidFill>
                <a:srgbClr val="0000FF"/>
              </a:solidFill>
            </a:endParaRPr>
          </a:p>
          <a:p>
            <a:pPr algn="just">
              <a:lnSpc>
                <a:spcPct val="90000"/>
              </a:lnSpc>
              <a:spcBef>
                <a:spcPts val="550"/>
              </a:spcBef>
              <a:buFontTx/>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pt-BR" sz="2200" b="1">
                <a:solidFill>
                  <a:srgbClr val="0000FF"/>
                </a:solidFill>
              </a:rPr>
              <a:t> Solicitação de Requisição de Pagamento Complementar de Militar da Ativa em desacordo com o Manual Nr  1 – CPEx.</a:t>
            </a:r>
          </a:p>
          <a:p>
            <a:pPr algn="just">
              <a:lnSpc>
                <a:spcPct val="90000"/>
              </a:lnSpc>
              <a:spcBef>
                <a:spcPts val="550"/>
              </a:spcBef>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pt-BR" sz="2200" b="1">
              <a:solidFill>
                <a:srgbClr val="0000FF"/>
              </a:solidFill>
            </a:endParaRPr>
          </a:p>
          <a:p>
            <a:pPr algn="just">
              <a:lnSpc>
                <a:spcPct val="90000"/>
              </a:lnSpc>
              <a:spcBef>
                <a:spcPts val="550"/>
              </a:spcBef>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pt-BR" sz="2200" b="1">
                <a:solidFill>
                  <a:srgbClr val="0000FF"/>
                </a:solidFill>
              </a:rPr>
              <a:t>- Desconto da Pensão Militar com percentual em desacordo com a situação da pensionista militar.</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8"/>
          <p:cNvSpPr txBox="1">
            <a:spLocks noChangeArrowheads="1"/>
          </p:cNvSpPr>
          <p:nvPr/>
        </p:nvSpPr>
        <p:spPr bwMode="auto">
          <a:xfrm>
            <a:off x="571500" y="1141413"/>
            <a:ext cx="8143875" cy="4800600"/>
          </a:xfrm>
          <a:prstGeom prst="rect">
            <a:avLst/>
          </a:prstGeom>
          <a:solidFill>
            <a:srgbClr val="FFFF66"/>
          </a:solidFill>
          <a:ln w="28575" cmpd="thickThin">
            <a:solidFill>
              <a:schemeClr val="tx1"/>
            </a:solidFill>
            <a:miter lim="800000"/>
            <a:headEnd/>
            <a:tailEnd/>
          </a:ln>
        </p:spPr>
        <p:txBody>
          <a:bodyPr>
            <a:spAutoFit/>
          </a:bodyPr>
          <a:lstStyle/>
          <a:p>
            <a:pPr marL="358775" indent="-765175">
              <a:spcAft>
                <a:spcPts val="1200"/>
              </a:spcAft>
              <a:buClr>
                <a:srgbClr val="3333CC"/>
              </a:buClr>
              <a:tabLst>
                <a:tab pos="663575" algn="l"/>
                <a:tab pos="850900" algn="l"/>
                <a:tab pos="952500" algn="l"/>
              </a:tabLst>
              <a:defRPr/>
            </a:pPr>
            <a:r>
              <a:rPr lang="pt-BR" sz="2200" b="1" dirty="0">
                <a:solidFill>
                  <a:schemeClr val="bg1">
                    <a:lumMod val="65000"/>
                  </a:schemeClr>
                </a:solidFill>
                <a:ea typeface="Arial Unicode MS" pitchFamily="34" charset="-128"/>
                <a:cs typeface="Arial Unicode MS" pitchFamily="34" charset="-128"/>
              </a:rPr>
              <a:t>1. Introdução</a:t>
            </a:r>
          </a:p>
          <a:p>
            <a:pPr marL="358775" indent="-765175">
              <a:spcAft>
                <a:spcPts val="1200"/>
              </a:spcAft>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Objetivo do Exame de Pagamento de Pessoal</a:t>
            </a:r>
          </a:p>
          <a:p>
            <a:pPr marL="358775" indent="-765175">
              <a:buClr>
                <a:srgbClr val="3333CC"/>
              </a:buClr>
              <a:tabLst>
                <a:tab pos="663575" algn="l"/>
                <a:tab pos="850900" algn="l"/>
                <a:tab pos="952500" algn="l"/>
              </a:tabLst>
              <a:defRPr/>
            </a:pPr>
            <a:r>
              <a:rPr lang="pt-BR" sz="2200" b="1" dirty="0">
                <a:solidFill>
                  <a:schemeClr val="bg1">
                    <a:lumMod val="65000"/>
                  </a:schemeClr>
                </a:solidFill>
                <a:ea typeface="Arial Unicode MS" pitchFamily="34" charset="-128"/>
                <a:cs typeface="Arial Unicode MS" pitchFamily="34" charset="-128"/>
              </a:rPr>
              <a:t>2. Desenvolvimento</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a. </a:t>
            </a:r>
            <a:r>
              <a:rPr lang="pt-BR" sz="2000" b="1" dirty="0">
                <a:solidFill>
                  <a:schemeClr val="bg1">
                    <a:lumMod val="65000"/>
                  </a:schemeClr>
                </a:solidFill>
              </a:rPr>
              <a:t>Peculiaridades</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b. </a:t>
            </a:r>
            <a:r>
              <a:rPr lang="pt-BR" sz="2000" b="1" dirty="0">
                <a:solidFill>
                  <a:schemeClr val="bg1">
                    <a:lumMod val="65000"/>
                  </a:schemeClr>
                </a:solidFill>
              </a:rPr>
              <a:t>Equipe do Exame de Pagamento de Pessoal</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c. </a:t>
            </a:r>
            <a:r>
              <a:rPr lang="pt-BR" sz="2000" b="1" dirty="0">
                <a:solidFill>
                  <a:schemeClr val="bg1">
                    <a:lumMod val="65000"/>
                  </a:schemeClr>
                </a:solidFill>
              </a:rPr>
              <a:t>Escolha do universo a ser examinado</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d. </a:t>
            </a:r>
            <a:r>
              <a:rPr lang="pt-BR" sz="2000" b="1" dirty="0">
                <a:solidFill>
                  <a:schemeClr val="bg1">
                    <a:lumMod val="65000"/>
                  </a:schemeClr>
                </a:solidFill>
              </a:rPr>
              <a:t>Documentos mais importantes a serem coletados para o Exame de Pagamento de Pessoal</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e. </a:t>
            </a:r>
            <a:r>
              <a:rPr lang="pt-BR" sz="2000" b="1" dirty="0">
                <a:solidFill>
                  <a:schemeClr val="bg1">
                    <a:lumMod val="65000"/>
                  </a:schemeClr>
                </a:solidFill>
              </a:rPr>
              <a:t>Instrumentos legais</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f. </a:t>
            </a:r>
            <a:r>
              <a:rPr lang="pt-BR" sz="2000" b="1" dirty="0">
                <a:solidFill>
                  <a:schemeClr val="bg1">
                    <a:lumMod val="65000"/>
                  </a:schemeClr>
                </a:solidFill>
              </a:rPr>
              <a:t>Calendário de eventos</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g. </a:t>
            </a:r>
            <a:r>
              <a:rPr lang="pt-BR" sz="2000" b="1" dirty="0">
                <a:solidFill>
                  <a:schemeClr val="bg1">
                    <a:lumMod val="65000"/>
                  </a:schemeClr>
                </a:solidFill>
              </a:rPr>
              <a:t>Atribuições gerais</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h. </a:t>
            </a:r>
            <a:r>
              <a:rPr lang="pt-BR" sz="2000" b="1" dirty="0">
                <a:solidFill>
                  <a:schemeClr val="bg1">
                    <a:lumMod val="65000"/>
                  </a:schemeClr>
                </a:solidFill>
              </a:rPr>
              <a:t>Problemas mais comuns</a:t>
            </a:r>
          </a:p>
          <a:p>
            <a:pPr marL="358775" indent="-765175">
              <a:buClr>
                <a:srgbClr val="3333CC"/>
              </a:buClr>
              <a:tabLst>
                <a:tab pos="663575" algn="l"/>
                <a:tab pos="850900" algn="l"/>
                <a:tab pos="952500" algn="l"/>
              </a:tabLst>
              <a:defRPr/>
            </a:pPr>
            <a:endParaRPr lang="pt-BR" sz="2000" b="1" dirty="0">
              <a:ea typeface="Arial Unicode MS" pitchFamily="34" charset="-128"/>
              <a:cs typeface="Arial Unicode MS" pitchFamily="34" charset="-128"/>
            </a:endParaRPr>
          </a:p>
          <a:p>
            <a:pPr marL="358775" indent="-765175">
              <a:buClr>
                <a:srgbClr val="3333CC"/>
              </a:buClr>
              <a:tabLst>
                <a:tab pos="663575" algn="l"/>
                <a:tab pos="850900" algn="l"/>
                <a:tab pos="952500" algn="l"/>
              </a:tabLst>
              <a:defRPr/>
            </a:pPr>
            <a:r>
              <a:rPr lang="pt-BR" sz="2200" b="1" dirty="0">
                <a:ea typeface="Arial Unicode MS" pitchFamily="34" charset="-128"/>
                <a:cs typeface="Arial Unicode MS" pitchFamily="34" charset="-128"/>
              </a:rPr>
              <a:t>3. Conclusão</a:t>
            </a:r>
          </a:p>
        </p:txBody>
      </p:sp>
      <p:sp>
        <p:nvSpPr>
          <p:cNvPr id="6"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50180" name="CaixaDeTexto 6"/>
          <p:cNvSpPr txBox="1">
            <a:spLocks noChangeArrowheads="1"/>
          </p:cNvSpPr>
          <p:nvPr/>
        </p:nvSpPr>
        <p:spPr bwMode="auto">
          <a:xfrm>
            <a:off x="1428750" y="273050"/>
            <a:ext cx="6286500" cy="584200"/>
          </a:xfrm>
          <a:prstGeom prst="rect">
            <a:avLst/>
          </a:prstGeom>
          <a:noFill/>
          <a:ln w="9525">
            <a:noFill/>
            <a:miter lim="800000"/>
            <a:headEnd/>
            <a:tailEnd/>
          </a:ln>
        </p:spPr>
        <p:txBody>
          <a:bodyPr>
            <a:spAutoFit/>
          </a:bodyPr>
          <a:lstStyle/>
          <a:p>
            <a:pPr algn="ctr"/>
            <a:r>
              <a:rPr lang="pt-BR" sz="3200" b="1">
                <a:solidFill>
                  <a:srgbClr val="FFFF00"/>
                </a:solidFill>
              </a:rPr>
              <a:t>SUMÁRIO</a:t>
            </a:r>
          </a:p>
        </p:txBody>
      </p:sp>
      <p:sp>
        <p:nvSpPr>
          <p:cNvPr id="50181" name="Espaço Reservado para Número de Slide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a:fld id="{FFF3CA28-5E01-46E4-B49D-DA23284D7045}" type="slidenum">
              <a:rPr lang="pt-BR" sz="1200" b="1">
                <a:latin typeface="Arial "/>
                <a:ea typeface="Arial Unicode MS" pitchFamily="34" charset="-128"/>
                <a:cs typeface="Arial Unicode MS" pitchFamily="34" charset="-128"/>
              </a:rPr>
              <a:pPr algn="r"/>
              <a:t>53</a:t>
            </a:fld>
            <a:r>
              <a:rPr lang="pt-BR" sz="1200" b="1">
                <a:latin typeface="Arial "/>
                <a:ea typeface="Arial Unicode MS" pitchFamily="34" charset="-128"/>
                <a:cs typeface="Arial Unicode MS" pitchFamily="34" charset="-128"/>
              </a:rPr>
              <a:t> / 50</a:t>
            </a:r>
          </a:p>
        </p:txBody>
      </p:sp>
      <p:pic>
        <p:nvPicPr>
          <p:cNvPr id="50182"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50183"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51203" name="CaixaDeTexto 6"/>
          <p:cNvSpPr txBox="1">
            <a:spLocks noChangeArrowheads="1"/>
          </p:cNvSpPr>
          <p:nvPr/>
        </p:nvSpPr>
        <p:spPr bwMode="auto">
          <a:xfrm>
            <a:off x="1214438" y="214313"/>
            <a:ext cx="6286500" cy="584200"/>
          </a:xfrm>
          <a:prstGeom prst="rect">
            <a:avLst/>
          </a:prstGeom>
          <a:noFill/>
          <a:ln w="9525">
            <a:noFill/>
            <a:miter lim="800000"/>
            <a:headEnd/>
            <a:tailEnd/>
          </a:ln>
        </p:spPr>
        <p:txBody>
          <a:bodyPr>
            <a:spAutoFit/>
          </a:bodyPr>
          <a:lstStyle/>
          <a:p>
            <a:pPr algn="ctr"/>
            <a:r>
              <a:rPr lang="pt-BR" sz="3200" b="1">
                <a:solidFill>
                  <a:srgbClr val="FFFF00"/>
                </a:solidFill>
              </a:rPr>
              <a:t>CONCLUSÃO</a:t>
            </a:r>
          </a:p>
        </p:txBody>
      </p:sp>
      <p:sp>
        <p:nvSpPr>
          <p:cNvPr id="51204" name="Espaço Reservado para Número de Slide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a:fld id="{7D05F02D-3866-4304-A7E2-E399C9D4849C}" type="slidenum">
              <a:rPr lang="pt-BR" sz="1200" b="1">
                <a:latin typeface="Arial "/>
                <a:ea typeface="Arial Unicode MS" pitchFamily="34" charset="-128"/>
                <a:cs typeface="Arial Unicode MS" pitchFamily="34" charset="-128"/>
              </a:rPr>
              <a:pPr algn="r"/>
              <a:t>54</a:t>
            </a:fld>
            <a:r>
              <a:rPr lang="pt-BR" sz="1200" b="1">
                <a:latin typeface="Arial "/>
                <a:ea typeface="Arial Unicode MS" pitchFamily="34" charset="-128"/>
                <a:cs typeface="Arial Unicode MS" pitchFamily="34" charset="-128"/>
              </a:rPr>
              <a:t> / 50</a:t>
            </a:r>
          </a:p>
        </p:txBody>
      </p:sp>
      <p:pic>
        <p:nvPicPr>
          <p:cNvPr id="51205"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51206"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sp>
        <p:nvSpPr>
          <p:cNvPr id="12" name="Text Box 8"/>
          <p:cNvSpPr txBox="1">
            <a:spLocks noChangeArrowheads="1"/>
          </p:cNvSpPr>
          <p:nvPr/>
        </p:nvSpPr>
        <p:spPr bwMode="auto">
          <a:xfrm>
            <a:off x="571500" y="2286000"/>
            <a:ext cx="8143875" cy="3057525"/>
          </a:xfrm>
          <a:prstGeom prst="rect">
            <a:avLst/>
          </a:prstGeom>
          <a:solidFill>
            <a:srgbClr val="FFFF66"/>
          </a:solidFill>
          <a:ln w="28575" cmpd="thickThin">
            <a:solidFill>
              <a:schemeClr val="tx1"/>
            </a:solidFill>
            <a:miter lim="800000"/>
            <a:headEnd/>
            <a:tailEnd/>
          </a:ln>
        </p:spPr>
        <p:txBody>
          <a:bodyPr>
            <a:spAutoFit/>
          </a:bodyPr>
          <a:lstStyle/>
          <a:p>
            <a:pPr algn="just" fontAlgn="auto">
              <a:spcBef>
                <a:spcPts val="200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sz="2200" b="1" dirty="0"/>
              <a:t>       A presente instrução objetivou apenas destacar alguns aspectos do Exame de Pagamento de Pessoal, de forma a apresentar, resumidamente, o citado instrumento.</a:t>
            </a:r>
          </a:p>
          <a:p>
            <a:pPr algn="just" fontAlgn="auto">
              <a:spcBef>
                <a:spcPts val="200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sz="2200" b="1" dirty="0"/>
              <a:t>       Dessa maneira, é </a:t>
            </a:r>
            <a:r>
              <a:rPr lang="pt-BR" sz="2200" b="1" i="1" u="sng" dirty="0">
                <a:solidFill>
                  <a:srgbClr val="FF0000"/>
                </a:solidFill>
              </a:rPr>
              <a:t>obrigatória</a:t>
            </a:r>
            <a:r>
              <a:rPr lang="pt-BR" sz="2200" b="1" dirty="0"/>
              <a:t> a leitura completa das Normas para o Exame de Pagamento de Pessoal (EB90-N-02.001), aprovadas pela Portaria </a:t>
            </a:r>
            <a:r>
              <a:rPr lang="pt-BR" sz="2200" b="1" dirty="0" err="1"/>
              <a:t>Nr</a:t>
            </a:r>
            <a:r>
              <a:rPr lang="pt-BR" sz="2200" b="1" dirty="0"/>
              <a:t> 02-SEF, de 3 de fevereiro de 2014, principalmente, pelos envolvidos com a operacionalização do citado Exame.</a:t>
            </a:r>
            <a:endParaRPr lang="en-GB" sz="2200" b="1" i="1" dirty="0">
              <a:effectLst>
                <a:outerShdw blurRad="38100" dist="38100" dir="2700000" algn="tl">
                  <a:srgbClr val="C0C0C0"/>
                </a:outerShdw>
              </a:effectLst>
              <a:latin typeface="Arial Black" pitchFamily="32" charset="0"/>
              <a:cs typeface="+mn-cs"/>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52227" name="CaixaDeTexto 6"/>
          <p:cNvSpPr txBox="1">
            <a:spLocks noChangeArrowheads="1"/>
          </p:cNvSpPr>
          <p:nvPr/>
        </p:nvSpPr>
        <p:spPr bwMode="auto">
          <a:xfrm>
            <a:off x="1214438" y="214313"/>
            <a:ext cx="6286500" cy="584200"/>
          </a:xfrm>
          <a:prstGeom prst="rect">
            <a:avLst/>
          </a:prstGeom>
          <a:noFill/>
          <a:ln w="9525">
            <a:noFill/>
            <a:miter lim="800000"/>
            <a:headEnd/>
            <a:tailEnd/>
          </a:ln>
        </p:spPr>
        <p:txBody>
          <a:bodyPr>
            <a:spAutoFit/>
          </a:bodyPr>
          <a:lstStyle/>
          <a:p>
            <a:pPr algn="ctr"/>
            <a:r>
              <a:rPr lang="pt-BR" sz="3200" b="1">
                <a:solidFill>
                  <a:srgbClr val="FFFF00"/>
                </a:solidFill>
              </a:rPr>
              <a:t>CONCLUSÃO</a:t>
            </a:r>
          </a:p>
        </p:txBody>
      </p:sp>
      <p:sp>
        <p:nvSpPr>
          <p:cNvPr id="52228" name="Espaço Reservado para Número de Slide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a:fld id="{3A3EFE85-23AE-425F-B854-038D8F5A187C}" type="slidenum">
              <a:rPr lang="pt-BR" sz="1200" b="1">
                <a:latin typeface="Arial "/>
                <a:ea typeface="Arial Unicode MS" pitchFamily="34" charset="-128"/>
                <a:cs typeface="Arial Unicode MS" pitchFamily="34" charset="-128"/>
              </a:rPr>
              <a:pPr algn="r"/>
              <a:t>55</a:t>
            </a:fld>
            <a:r>
              <a:rPr lang="pt-BR" sz="1200" b="1">
                <a:latin typeface="Arial "/>
                <a:ea typeface="Arial Unicode MS" pitchFamily="34" charset="-128"/>
                <a:cs typeface="Arial Unicode MS" pitchFamily="34" charset="-128"/>
              </a:rPr>
              <a:t> / 50</a:t>
            </a:r>
          </a:p>
        </p:txBody>
      </p:sp>
      <p:pic>
        <p:nvPicPr>
          <p:cNvPr id="52229"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52230"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sp>
        <p:nvSpPr>
          <p:cNvPr id="12" name="Text Box 8"/>
          <p:cNvSpPr txBox="1">
            <a:spLocks noChangeArrowheads="1"/>
          </p:cNvSpPr>
          <p:nvPr/>
        </p:nvSpPr>
        <p:spPr bwMode="auto">
          <a:xfrm>
            <a:off x="571500" y="2000250"/>
            <a:ext cx="8143875" cy="3446463"/>
          </a:xfrm>
          <a:prstGeom prst="rect">
            <a:avLst/>
          </a:prstGeom>
          <a:solidFill>
            <a:srgbClr val="FFFF66"/>
          </a:solidFill>
          <a:ln w="28575" cmpd="thickThin">
            <a:solidFill>
              <a:schemeClr val="tx1"/>
            </a:solidFill>
            <a:miter lim="800000"/>
            <a:headEnd/>
            <a:tailEnd/>
          </a:ln>
        </p:spPr>
        <p:txBody>
          <a:bodyPr>
            <a:spAutoFit/>
          </a:bodyPr>
          <a:lstStyle/>
          <a:p>
            <a:pPr algn="ctr" fontAlgn="auto">
              <a:spcBef>
                <a:spcPts val="200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400" b="1" i="1" dirty="0">
                <a:effectLst>
                  <a:outerShdw blurRad="38100" dist="38100" dir="2700000" algn="tl">
                    <a:srgbClr val="C0C0C0"/>
                  </a:outerShdw>
                </a:effectLst>
              </a:rPr>
              <a:t>NORMAS  PARA  O  EXAME  DE PAGAMENTO  DE  PESSOAL</a:t>
            </a:r>
          </a:p>
          <a:p>
            <a:pPr algn="ctr" fontAlgn="auto">
              <a:spcBef>
                <a:spcPts val="200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400" b="1" i="1" dirty="0">
              <a:effectLst>
                <a:outerShdw blurRad="38100" dist="38100" dir="2700000" algn="tl">
                  <a:srgbClr val="C0C0C0"/>
                </a:outerShdw>
              </a:effectLst>
            </a:endParaRPr>
          </a:p>
          <a:p>
            <a:pPr algn="just" fontAlgn="auto">
              <a:spcBef>
                <a:spcPts val="200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400" b="1" dirty="0"/>
              <a:t>		“</a:t>
            </a:r>
            <a:r>
              <a:rPr lang="pt-BR" sz="2400" b="1" dirty="0"/>
              <a:t>Principal ferramenta de controle interno </a:t>
            </a:r>
            <a:r>
              <a:rPr lang="pt-BR" sz="2400" b="1" dirty="0">
                <a:solidFill>
                  <a:srgbClr val="FF0000"/>
                </a:solidFill>
              </a:rPr>
              <a:t>do Comandante, Chefe ou Diretor e </a:t>
            </a:r>
            <a:r>
              <a:rPr lang="pt-BR" sz="2400" b="1" dirty="0"/>
              <a:t>do Exército Brasileiro na atividade de pagamento de pessoal</a:t>
            </a:r>
            <a:r>
              <a:rPr lang="en-GB" sz="2400" b="1" dirty="0"/>
              <a:t>”</a:t>
            </a:r>
          </a:p>
          <a:p>
            <a:pPr algn="ctr" fontAlgn="auto">
              <a:spcBef>
                <a:spcPts val="200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400" b="1" i="1" dirty="0">
              <a:solidFill>
                <a:srgbClr val="000066"/>
              </a:solidFill>
              <a:effectLst>
                <a:outerShdw blurRad="38100" dist="38100" dir="2700000" algn="tl">
                  <a:srgbClr val="C0C0C0"/>
                </a:outerShdw>
              </a:effectLst>
              <a:latin typeface="Arial Black" pitchFamily="32" charset="0"/>
              <a:cs typeface="+mn-cs"/>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53251" name="CaixaDeTexto 6"/>
          <p:cNvSpPr txBox="1">
            <a:spLocks noChangeArrowheads="1"/>
          </p:cNvSpPr>
          <p:nvPr/>
        </p:nvSpPr>
        <p:spPr bwMode="auto">
          <a:xfrm>
            <a:off x="1214438" y="214313"/>
            <a:ext cx="6286500" cy="584200"/>
          </a:xfrm>
          <a:prstGeom prst="rect">
            <a:avLst/>
          </a:prstGeom>
          <a:noFill/>
          <a:ln w="9525">
            <a:noFill/>
            <a:miter lim="800000"/>
            <a:headEnd/>
            <a:tailEnd/>
          </a:ln>
        </p:spPr>
        <p:txBody>
          <a:bodyPr>
            <a:spAutoFit/>
          </a:bodyPr>
          <a:lstStyle/>
          <a:p>
            <a:pPr algn="ctr"/>
            <a:r>
              <a:rPr lang="pt-BR" sz="3200" b="1">
                <a:solidFill>
                  <a:srgbClr val="FFFF00"/>
                </a:solidFill>
              </a:rPr>
              <a:t>CONCLUSÃO</a:t>
            </a:r>
          </a:p>
        </p:txBody>
      </p:sp>
      <p:sp>
        <p:nvSpPr>
          <p:cNvPr id="53252" name="Espaço Reservado para Número de Slide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a:fld id="{39DD4406-7FE9-4840-81AA-1C69FED80851}" type="slidenum">
              <a:rPr lang="pt-BR" sz="1200" b="1">
                <a:latin typeface="Arial "/>
                <a:ea typeface="Arial Unicode MS" pitchFamily="34" charset="-128"/>
                <a:cs typeface="Arial Unicode MS" pitchFamily="34" charset="-128"/>
              </a:rPr>
              <a:pPr algn="r"/>
              <a:t>56</a:t>
            </a:fld>
            <a:r>
              <a:rPr lang="pt-BR" sz="1200" b="1">
                <a:latin typeface="Arial "/>
                <a:ea typeface="Arial Unicode MS" pitchFamily="34" charset="-128"/>
                <a:cs typeface="Arial Unicode MS" pitchFamily="34" charset="-128"/>
              </a:rPr>
              <a:t> / 50</a:t>
            </a:r>
          </a:p>
        </p:txBody>
      </p:sp>
      <p:pic>
        <p:nvPicPr>
          <p:cNvPr id="53253"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53254"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sp>
        <p:nvSpPr>
          <p:cNvPr id="12" name="Text Box 8"/>
          <p:cNvSpPr txBox="1">
            <a:spLocks noChangeArrowheads="1"/>
          </p:cNvSpPr>
          <p:nvPr/>
        </p:nvSpPr>
        <p:spPr bwMode="auto">
          <a:xfrm>
            <a:off x="500063" y="1143000"/>
            <a:ext cx="8143875" cy="5175250"/>
          </a:xfrm>
          <a:prstGeom prst="rect">
            <a:avLst/>
          </a:prstGeom>
          <a:solidFill>
            <a:srgbClr val="FFFF66"/>
          </a:solidFill>
          <a:ln w="28575" cmpd="thickThin">
            <a:solidFill>
              <a:schemeClr val="tx1"/>
            </a:solidFill>
            <a:miter lim="800000"/>
            <a:headEnd/>
            <a:tailEnd/>
          </a:ln>
        </p:spPr>
        <p:txBody>
          <a:bodyPr>
            <a:spAutoFit/>
          </a:bodyPr>
          <a:lstStyle/>
          <a:p>
            <a:pPr algn="ctr" fontAlgn="auto">
              <a:spcBef>
                <a:spcPts val="3375"/>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4400" b="1" dirty="0">
              <a:solidFill>
                <a:srgbClr val="006600"/>
              </a:solidFill>
              <a:effectLst>
                <a:outerShdw blurRad="38100" dist="38100" dir="2700000" algn="tl">
                  <a:srgbClr val="C0C0C0"/>
                </a:outerShdw>
              </a:effectLst>
              <a:latin typeface="Arial" charset="0"/>
              <a:cs typeface="+mn-cs"/>
            </a:endParaRPr>
          </a:p>
          <a:p>
            <a:pPr algn="ctr" fontAlgn="auto">
              <a:spcBef>
                <a:spcPts val="3375"/>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4400" b="1" dirty="0">
              <a:solidFill>
                <a:srgbClr val="006600"/>
              </a:solidFill>
              <a:effectLst>
                <a:outerShdw blurRad="38100" dist="38100" dir="2700000" algn="tl">
                  <a:srgbClr val="C0C0C0"/>
                </a:outerShdw>
              </a:effectLst>
              <a:latin typeface="Arial" charset="0"/>
              <a:cs typeface="+mn-cs"/>
            </a:endParaRPr>
          </a:p>
          <a:p>
            <a:pPr algn="ctr" fontAlgn="auto">
              <a:spcBef>
                <a:spcPts val="3375"/>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4400" b="1" dirty="0">
              <a:solidFill>
                <a:srgbClr val="006600"/>
              </a:solidFill>
              <a:effectLst>
                <a:outerShdw blurRad="38100" dist="38100" dir="2700000" algn="tl">
                  <a:srgbClr val="C0C0C0"/>
                </a:outerShdw>
              </a:effectLst>
              <a:latin typeface="Arial" charset="0"/>
              <a:cs typeface="+mn-cs"/>
            </a:endParaRPr>
          </a:p>
          <a:p>
            <a:pPr algn="ctr" fontAlgn="auto">
              <a:spcBef>
                <a:spcPts val="3375"/>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200" b="1" dirty="0">
                <a:effectLst>
                  <a:outerShdw blurRad="38100" dist="38100" dir="2700000" algn="tl">
                    <a:srgbClr val="C0C0C0"/>
                  </a:outerShdw>
                </a:effectLst>
                <a:latin typeface="Arial" charset="0"/>
                <a:cs typeface="+mn-cs"/>
              </a:rPr>
              <a:t>CONSULTAS:</a:t>
            </a:r>
          </a:p>
          <a:p>
            <a:pPr algn="ctr" fontAlgn="auto">
              <a:spcBef>
                <a:spcPts val="200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400" b="1" dirty="0" err="1">
                <a:effectLst>
                  <a:outerShdw blurRad="38100" dist="38100" dir="2700000" algn="tl">
                    <a:srgbClr val="C0C0C0"/>
                  </a:outerShdw>
                </a:effectLst>
                <a:latin typeface="Arial" charset="0"/>
                <a:cs typeface="+mn-cs"/>
                <a:hlinkClick r:id="rId5"/>
              </a:rPr>
              <a:t>www.cpex.eb.mil.br</a:t>
            </a:r>
            <a:endParaRPr lang="en-GB" sz="2400" b="1" dirty="0">
              <a:effectLst>
                <a:outerShdw blurRad="38100" dist="38100" dir="2700000" algn="tl">
                  <a:srgbClr val="C0C0C0"/>
                </a:outerShdw>
              </a:effectLst>
              <a:latin typeface="Arial" charset="0"/>
              <a:cs typeface="+mn-cs"/>
            </a:endParaRPr>
          </a:p>
          <a:p>
            <a:pPr algn="ctr" fontAlgn="auto">
              <a:spcBef>
                <a:spcPts val="200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400" b="1" u="sng" dirty="0">
                <a:solidFill>
                  <a:srgbClr val="0000FF"/>
                </a:solidFill>
                <a:effectLst>
                  <a:outerShdw blurRad="38100" dist="38100" dir="2700000" algn="tl">
                    <a:srgbClr val="C0C0C0"/>
                  </a:outerShdw>
                </a:effectLst>
                <a:latin typeface="Arial" charset="0"/>
                <a:cs typeface="+mn-cs"/>
              </a:rPr>
              <a:t>http://intranet.cpex.eb.mil.br/intranet/</a:t>
            </a:r>
          </a:p>
        </p:txBody>
      </p:sp>
      <p:pic>
        <p:nvPicPr>
          <p:cNvPr id="53256" name="Picture 1" descr="C:\Users\cpex_ouvch.CPEX_GABADJ1\Pictures\cpex2.png"/>
          <p:cNvPicPr>
            <a:picLocks noChangeAspect="1" noChangeArrowheads="1"/>
          </p:cNvPicPr>
          <p:nvPr/>
        </p:nvPicPr>
        <p:blipFill>
          <a:blip r:embed="rId6"/>
          <a:srcRect/>
          <a:stretch>
            <a:fillRect/>
          </a:stretch>
        </p:blipFill>
        <p:spPr bwMode="auto">
          <a:xfrm>
            <a:off x="3500438" y="1285875"/>
            <a:ext cx="1928812" cy="25542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8"/>
          <p:cNvSpPr txBox="1">
            <a:spLocks noChangeArrowheads="1"/>
          </p:cNvSpPr>
          <p:nvPr/>
        </p:nvSpPr>
        <p:spPr bwMode="auto">
          <a:xfrm>
            <a:off x="500063" y="1571625"/>
            <a:ext cx="8143875" cy="4268788"/>
          </a:xfrm>
          <a:prstGeom prst="rect">
            <a:avLst/>
          </a:prstGeom>
          <a:solidFill>
            <a:srgbClr val="FFFF66"/>
          </a:solidFill>
          <a:ln w="28575" cmpd="thickThin">
            <a:solidFill>
              <a:schemeClr val="tx1"/>
            </a:solidFill>
            <a:miter lim="800000"/>
            <a:headEnd/>
            <a:tailEnd/>
          </a:ln>
        </p:spPr>
        <p:txBody>
          <a:bodyPr lIns="0" tIns="36000" rIns="72000" bIns="0">
            <a:spAutoFit/>
          </a:bodyPr>
          <a:lstStyle/>
          <a:p>
            <a:pPr marL="92075" indent="439738" algn="just">
              <a:lnSpc>
                <a:spcPct val="105000"/>
              </a:lnSpc>
              <a:spcBef>
                <a:spcPts val="500"/>
              </a:spcBef>
              <a:tabLst>
                <a:tab pos="173038"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pt-BR" sz="2200" b="1" dirty="0"/>
              <a:t>O Exame de Pagamento de Pessoal tem como objetivo CONTROLAR E FISCALIZAR A ATIVIDADE DE PAGAMENTO DE PESSOAL, por meio da análise dos documentos disponibilizados pelo Centro de Pagamento do Exército (CPEX) e pela verificação da correção dos dados constantes dos arquivos de pagamento das Unidades Gestoras (UG)/ Órgãos Pagadores (OP), considerando a legislação e os fatos geradores de direitos e de obrigações, referentes à remuneração.</a:t>
            </a:r>
          </a:p>
          <a:p>
            <a:pPr marL="341313" indent="-338138" algn="ctr">
              <a:lnSpc>
                <a:spcPct val="105000"/>
              </a:lnSpc>
              <a:spcBef>
                <a:spcPts val="500"/>
              </a:spcBef>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pt-BR" sz="2200" b="1" dirty="0"/>
          </a:p>
          <a:p>
            <a:pPr algn="just">
              <a:lnSpc>
                <a:spcPct val="105000"/>
              </a:lnSpc>
              <a:spcBef>
                <a:spcPts val="500"/>
              </a:spcBef>
              <a:tabLst>
                <a:tab pos="446088" algn="l"/>
                <a:tab pos="895350" algn="l"/>
                <a:tab pos="9842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pt-BR" sz="1600" b="1" dirty="0"/>
              <a:t>* </a:t>
            </a:r>
            <a:r>
              <a:rPr lang="pt-BR" sz="1600" b="1" dirty="0" err="1"/>
              <a:t>Art</a:t>
            </a:r>
            <a:r>
              <a:rPr lang="pt-BR" sz="1600" b="1" dirty="0"/>
              <a:t> 2º, das Normas para o Exame de Pagamento de Pessoal (EB90-N-02.001), aprovadas pela Portaria </a:t>
            </a:r>
            <a:r>
              <a:rPr lang="pt-BR" sz="1600" b="1" dirty="0" err="1"/>
              <a:t>Nr</a:t>
            </a:r>
            <a:r>
              <a:rPr lang="pt-BR" sz="1600" b="1" dirty="0"/>
              <a:t> 02-SEF, de 3 de fevereiro de 2014.</a:t>
            </a:r>
            <a:endParaRPr lang="pt-BR" sz="1600" b="1" dirty="0">
              <a:ea typeface="Arial Unicode MS" pitchFamily="34" charset="-128"/>
              <a:cs typeface="Arial Unicode MS" pitchFamily="34" charset="-128"/>
            </a:endParaRPr>
          </a:p>
        </p:txBody>
      </p:sp>
      <p:sp>
        <p:nvSpPr>
          <p:cNvPr id="6"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7172" name="CaixaDeTexto 6"/>
          <p:cNvSpPr txBox="1">
            <a:spLocks noChangeArrowheads="1"/>
          </p:cNvSpPr>
          <p:nvPr/>
        </p:nvSpPr>
        <p:spPr bwMode="auto">
          <a:xfrm>
            <a:off x="1357313" y="142875"/>
            <a:ext cx="6286500" cy="461963"/>
          </a:xfrm>
          <a:prstGeom prst="rect">
            <a:avLst/>
          </a:prstGeom>
          <a:noFill/>
          <a:ln w="9525">
            <a:noFill/>
            <a:miter lim="800000"/>
            <a:headEnd/>
            <a:tailEnd/>
          </a:ln>
        </p:spPr>
        <p:txBody>
          <a:bodyPr>
            <a:spAutoFit/>
          </a:bodyPr>
          <a:lstStyle/>
          <a:p>
            <a:pPr algn="ctr"/>
            <a:r>
              <a:rPr lang="pt-BR" sz="2400" b="1">
                <a:solidFill>
                  <a:srgbClr val="FFFF00"/>
                </a:solidFill>
              </a:rPr>
              <a:t>OBJETIVO DO EXAME DE PAGAMENTO</a:t>
            </a:r>
          </a:p>
        </p:txBody>
      </p:sp>
      <p:sp>
        <p:nvSpPr>
          <p:cNvPr id="7173" name="Espaço Reservado para Número de Slide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a:fld id="{9A9A0D46-D8B2-4F90-AC0A-3D78C8CEA3A0}" type="slidenum">
              <a:rPr lang="pt-BR" sz="1200" b="1">
                <a:latin typeface="Arial "/>
                <a:ea typeface="Arial Unicode MS" pitchFamily="34" charset="-128"/>
                <a:cs typeface="Arial Unicode MS" pitchFamily="34" charset="-128"/>
              </a:rPr>
              <a:pPr algn="r"/>
              <a:t>6</a:t>
            </a:fld>
            <a:r>
              <a:rPr lang="pt-BR" sz="1200" b="1">
                <a:latin typeface="Arial "/>
                <a:ea typeface="Arial Unicode MS" pitchFamily="34" charset="-128"/>
                <a:cs typeface="Arial Unicode MS" pitchFamily="34" charset="-128"/>
              </a:rPr>
              <a:t> / 50</a:t>
            </a:r>
          </a:p>
        </p:txBody>
      </p:sp>
      <p:pic>
        <p:nvPicPr>
          <p:cNvPr id="7174"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7175"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8"/>
          <p:cNvSpPr txBox="1">
            <a:spLocks noChangeArrowheads="1"/>
          </p:cNvSpPr>
          <p:nvPr/>
        </p:nvSpPr>
        <p:spPr bwMode="auto">
          <a:xfrm>
            <a:off x="571500" y="1141413"/>
            <a:ext cx="8143875" cy="4800600"/>
          </a:xfrm>
          <a:prstGeom prst="rect">
            <a:avLst/>
          </a:prstGeom>
          <a:solidFill>
            <a:srgbClr val="FFFF66"/>
          </a:solidFill>
          <a:ln w="28575" cmpd="thickThin">
            <a:solidFill>
              <a:schemeClr val="tx1"/>
            </a:solidFill>
            <a:miter lim="800000"/>
            <a:headEnd/>
            <a:tailEnd/>
          </a:ln>
        </p:spPr>
        <p:txBody>
          <a:bodyPr>
            <a:spAutoFit/>
          </a:bodyPr>
          <a:lstStyle/>
          <a:p>
            <a:pPr marL="358775" indent="-765175">
              <a:spcAft>
                <a:spcPts val="1200"/>
              </a:spcAft>
              <a:buClr>
                <a:srgbClr val="3333CC"/>
              </a:buClr>
              <a:tabLst>
                <a:tab pos="663575" algn="l"/>
                <a:tab pos="850900" algn="l"/>
                <a:tab pos="952500" algn="l"/>
              </a:tabLst>
              <a:defRPr/>
            </a:pPr>
            <a:r>
              <a:rPr lang="pt-BR" sz="2200" b="1" dirty="0">
                <a:solidFill>
                  <a:schemeClr val="bg1">
                    <a:lumMod val="65000"/>
                  </a:schemeClr>
                </a:solidFill>
                <a:ea typeface="Arial Unicode MS" pitchFamily="34" charset="-128"/>
                <a:cs typeface="Arial Unicode MS" pitchFamily="34" charset="-128"/>
              </a:rPr>
              <a:t>1. Introdução</a:t>
            </a:r>
          </a:p>
          <a:p>
            <a:pPr marL="358775" indent="-765175">
              <a:spcAft>
                <a:spcPts val="1200"/>
              </a:spcAft>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Objetivo do Exame de Pagamento de Pessoal</a:t>
            </a:r>
          </a:p>
          <a:p>
            <a:pPr marL="358775" indent="-765175">
              <a:buClr>
                <a:srgbClr val="3333CC"/>
              </a:buClr>
              <a:tabLst>
                <a:tab pos="663575" algn="l"/>
                <a:tab pos="850900" algn="l"/>
                <a:tab pos="952500" algn="l"/>
              </a:tabLst>
              <a:defRPr/>
            </a:pPr>
            <a:r>
              <a:rPr lang="pt-BR" sz="2200" b="1" dirty="0">
                <a:ea typeface="Arial Unicode MS" pitchFamily="34" charset="-128"/>
                <a:cs typeface="Arial Unicode MS" pitchFamily="34" charset="-128"/>
              </a:rPr>
              <a:t>2. Desenvolvimento</a:t>
            </a:r>
          </a:p>
          <a:p>
            <a:pPr marL="358775" indent="-765175">
              <a:buClr>
                <a:srgbClr val="3333CC"/>
              </a:buClr>
              <a:tabLst>
                <a:tab pos="663575" algn="l"/>
                <a:tab pos="850900" algn="l"/>
                <a:tab pos="952500" algn="l"/>
              </a:tabLst>
              <a:defRPr/>
            </a:pPr>
            <a:r>
              <a:rPr lang="pt-BR" sz="2000" b="1" dirty="0">
                <a:ea typeface="Arial Unicode MS" pitchFamily="34" charset="-128"/>
              </a:rPr>
              <a:t>     a. </a:t>
            </a:r>
            <a:r>
              <a:rPr lang="pt-BR" sz="2000" b="1" dirty="0">
                <a:solidFill>
                  <a:srgbClr val="000000"/>
                </a:solidFill>
              </a:rPr>
              <a:t>Peculiaridades</a:t>
            </a:r>
          </a:p>
          <a:p>
            <a:pPr marL="358775" indent="-765175">
              <a:buClr>
                <a:srgbClr val="3333CC"/>
              </a:buClr>
              <a:tabLst>
                <a:tab pos="663575" algn="l"/>
                <a:tab pos="850900" algn="l"/>
                <a:tab pos="952500" algn="l"/>
              </a:tabLst>
              <a:defRPr/>
            </a:pPr>
            <a:r>
              <a:rPr lang="pt-BR" sz="2000" b="1" dirty="0">
                <a:ea typeface="Arial Unicode MS" pitchFamily="34" charset="-128"/>
              </a:rPr>
              <a:t>	</a:t>
            </a:r>
            <a:r>
              <a:rPr lang="pt-BR" sz="2000" b="1" dirty="0">
                <a:solidFill>
                  <a:schemeClr val="bg1">
                    <a:lumMod val="65000"/>
                  </a:schemeClr>
                </a:solidFill>
                <a:ea typeface="Arial Unicode MS" pitchFamily="34" charset="-128"/>
              </a:rPr>
              <a:t>b. </a:t>
            </a:r>
            <a:r>
              <a:rPr lang="pt-BR" sz="2000" b="1" dirty="0">
                <a:solidFill>
                  <a:schemeClr val="bg1">
                    <a:lumMod val="65000"/>
                  </a:schemeClr>
                </a:solidFill>
              </a:rPr>
              <a:t>Equipe do Exame de Pagamento de Pessoal</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rPr>
              <a:t>	c. </a:t>
            </a:r>
            <a:r>
              <a:rPr lang="pt-BR" sz="2000" b="1" dirty="0">
                <a:solidFill>
                  <a:schemeClr val="bg1">
                    <a:lumMod val="65000"/>
                  </a:schemeClr>
                </a:solidFill>
              </a:rPr>
              <a:t>Escolha do universo a ser examinado</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rPr>
              <a:t>	d. </a:t>
            </a:r>
            <a:r>
              <a:rPr lang="pt-BR" sz="2000" b="1" dirty="0">
                <a:solidFill>
                  <a:schemeClr val="bg1">
                    <a:lumMod val="65000"/>
                  </a:schemeClr>
                </a:solidFill>
              </a:rPr>
              <a:t>Documentos mais importantes a serem coletados para o Exame de Pagamento de Pessoal</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rPr>
              <a:t>	e. </a:t>
            </a:r>
            <a:r>
              <a:rPr lang="pt-BR" sz="2000" b="1" dirty="0">
                <a:solidFill>
                  <a:schemeClr val="bg1">
                    <a:lumMod val="65000"/>
                  </a:schemeClr>
                </a:solidFill>
              </a:rPr>
              <a:t>Instrumentos legais</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rPr>
              <a:t>	f. </a:t>
            </a:r>
            <a:r>
              <a:rPr lang="pt-BR" sz="2000" b="1" dirty="0">
                <a:solidFill>
                  <a:schemeClr val="bg1">
                    <a:lumMod val="65000"/>
                  </a:schemeClr>
                </a:solidFill>
              </a:rPr>
              <a:t>Calendário de eventos</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rPr>
              <a:t>	g. </a:t>
            </a:r>
            <a:r>
              <a:rPr lang="pt-BR" sz="2000" b="1" dirty="0">
                <a:solidFill>
                  <a:schemeClr val="bg1">
                    <a:lumMod val="65000"/>
                  </a:schemeClr>
                </a:solidFill>
              </a:rPr>
              <a:t>Atribuições gerais</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rPr>
              <a:t>	h. </a:t>
            </a:r>
            <a:r>
              <a:rPr lang="pt-BR" sz="2000" b="1" dirty="0">
                <a:solidFill>
                  <a:schemeClr val="bg1">
                    <a:lumMod val="65000"/>
                  </a:schemeClr>
                </a:solidFill>
              </a:rPr>
              <a:t>Problemas mais comuns</a:t>
            </a:r>
          </a:p>
          <a:p>
            <a:pPr marL="358775" indent="-765175">
              <a:buClr>
                <a:srgbClr val="3333CC"/>
              </a:buClr>
              <a:tabLst>
                <a:tab pos="663575" algn="l"/>
                <a:tab pos="850900" algn="l"/>
                <a:tab pos="952500" algn="l"/>
              </a:tabLst>
              <a:defRPr/>
            </a:pPr>
            <a:endParaRPr lang="pt-BR" sz="2000" b="1" dirty="0">
              <a:ea typeface="Arial Unicode MS" pitchFamily="34" charset="-128"/>
              <a:cs typeface="Arial Unicode MS" pitchFamily="34" charset="-128"/>
            </a:endParaRPr>
          </a:p>
          <a:p>
            <a:pPr marL="358775" indent="-765175">
              <a:buClr>
                <a:srgbClr val="3333CC"/>
              </a:buClr>
              <a:tabLst>
                <a:tab pos="663575" algn="l"/>
                <a:tab pos="850900" algn="l"/>
                <a:tab pos="952500" algn="l"/>
              </a:tabLst>
              <a:defRPr/>
            </a:pPr>
            <a:r>
              <a:rPr lang="pt-BR" sz="2200" b="1" dirty="0">
                <a:solidFill>
                  <a:schemeClr val="bg1">
                    <a:lumMod val="65000"/>
                  </a:schemeClr>
                </a:solidFill>
                <a:ea typeface="Arial Unicode MS" pitchFamily="34" charset="-128"/>
                <a:cs typeface="Arial Unicode MS" pitchFamily="34" charset="-128"/>
              </a:rPr>
              <a:t>3. Conclusão</a:t>
            </a:r>
          </a:p>
        </p:txBody>
      </p:sp>
      <p:sp>
        <p:nvSpPr>
          <p:cNvPr id="6"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8196" name="CaixaDeTexto 6"/>
          <p:cNvSpPr txBox="1">
            <a:spLocks noChangeArrowheads="1"/>
          </p:cNvSpPr>
          <p:nvPr/>
        </p:nvSpPr>
        <p:spPr bwMode="auto">
          <a:xfrm>
            <a:off x="1428750" y="273050"/>
            <a:ext cx="6286500" cy="584200"/>
          </a:xfrm>
          <a:prstGeom prst="rect">
            <a:avLst/>
          </a:prstGeom>
          <a:noFill/>
          <a:ln w="9525">
            <a:noFill/>
            <a:miter lim="800000"/>
            <a:headEnd/>
            <a:tailEnd/>
          </a:ln>
        </p:spPr>
        <p:txBody>
          <a:bodyPr>
            <a:spAutoFit/>
          </a:bodyPr>
          <a:lstStyle/>
          <a:p>
            <a:pPr algn="ctr"/>
            <a:r>
              <a:rPr lang="pt-BR" sz="3200" b="1">
                <a:solidFill>
                  <a:srgbClr val="FFFF00"/>
                </a:solidFill>
              </a:rPr>
              <a:t>SUMÁRIO</a:t>
            </a:r>
          </a:p>
        </p:txBody>
      </p:sp>
      <p:sp>
        <p:nvSpPr>
          <p:cNvPr id="8197" name="Espaço Reservado para Número de Slide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a:fld id="{1EE602F9-2B27-4426-847C-B08C74CB6D37}" type="slidenum">
              <a:rPr lang="pt-BR" sz="1200" b="1">
                <a:latin typeface="Arial "/>
                <a:ea typeface="Arial Unicode MS" pitchFamily="34" charset="-128"/>
                <a:cs typeface="Arial Unicode MS" pitchFamily="34" charset="-128"/>
              </a:rPr>
              <a:pPr algn="r"/>
              <a:t>7</a:t>
            </a:fld>
            <a:r>
              <a:rPr lang="pt-BR" sz="1200" b="1">
                <a:latin typeface="Arial "/>
                <a:ea typeface="Arial Unicode MS" pitchFamily="34" charset="-128"/>
                <a:cs typeface="Arial Unicode MS" pitchFamily="34" charset="-128"/>
              </a:rPr>
              <a:t> / 50</a:t>
            </a:r>
          </a:p>
        </p:txBody>
      </p:sp>
      <p:pic>
        <p:nvPicPr>
          <p:cNvPr id="8198"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8199"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8"/>
          <p:cNvSpPr txBox="1">
            <a:spLocks noChangeArrowheads="1"/>
          </p:cNvSpPr>
          <p:nvPr/>
        </p:nvSpPr>
        <p:spPr bwMode="auto">
          <a:xfrm>
            <a:off x="500063" y="1643063"/>
            <a:ext cx="8143875" cy="4073525"/>
          </a:xfrm>
          <a:prstGeom prst="rect">
            <a:avLst/>
          </a:prstGeom>
          <a:solidFill>
            <a:srgbClr val="FFFF66"/>
          </a:solidFill>
          <a:ln w="28575" cmpd="thickThin">
            <a:solidFill>
              <a:schemeClr val="tx1"/>
            </a:solidFill>
            <a:miter lim="800000"/>
            <a:headEnd/>
            <a:tailEnd/>
          </a:ln>
        </p:spPr>
        <p:txBody>
          <a:bodyPr lIns="90000" rIns="72000">
            <a:spAutoFit/>
          </a:bodyPr>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000" b="1">
                <a:solidFill>
                  <a:srgbClr val="000000"/>
                </a:solidFill>
              </a:rPr>
              <a:t>- Periodicidade mensal.</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sz="2000" b="1">
              <a:solidFill>
                <a:srgbClr val="000000"/>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000" b="1">
                <a:solidFill>
                  <a:srgbClr val="000000"/>
                </a:solidFill>
              </a:rPr>
              <a:t>- Caráter obrigatório.</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sz="2000" b="1">
              <a:solidFill>
                <a:srgbClr val="000000"/>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000" b="1">
                <a:solidFill>
                  <a:srgbClr val="000000"/>
                </a:solidFill>
              </a:rPr>
              <a:t>- Abrange o pagamento e os contracheques dos militares e dos servidores civis da ativa, dos inativos e dos pensionistas vinculados à UG/OP.</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sz="2000" b="1">
              <a:solidFill>
                <a:srgbClr val="000000"/>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000" b="1">
                <a:solidFill>
                  <a:srgbClr val="000000"/>
                </a:solidFill>
              </a:rPr>
              <a:t>- Requer designação, em boletim interno (BI), da Equipe de Exame de Pagamento de Pessoal.</a:t>
            </a:r>
          </a:p>
          <a:p>
            <a:pPr algn="just">
              <a:lnSpc>
                <a:spcPct val="105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sz="1600" b="1"/>
          </a:p>
          <a:p>
            <a:pPr algn="just">
              <a:lnSpc>
                <a:spcPct val="105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600" b="1"/>
              <a:t>* Art. 3º e 4º, das Normas para o Exame de Pagamento de Pessoal (EB90-N-02.001), aprovadas pela Portaria Nr 02-SEF, de 3 de fevereiro de 2014.</a:t>
            </a:r>
            <a:endParaRPr lang="pt-BR" sz="2000" b="1">
              <a:solidFill>
                <a:srgbClr val="000000"/>
              </a:solidFill>
            </a:endParaRPr>
          </a:p>
        </p:txBody>
      </p:sp>
      <p:sp>
        <p:nvSpPr>
          <p:cNvPr id="6"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9220" name="CaixaDeTexto 6"/>
          <p:cNvSpPr txBox="1">
            <a:spLocks noChangeArrowheads="1"/>
          </p:cNvSpPr>
          <p:nvPr/>
        </p:nvSpPr>
        <p:spPr bwMode="auto">
          <a:xfrm>
            <a:off x="1428750" y="273050"/>
            <a:ext cx="6286500" cy="584200"/>
          </a:xfrm>
          <a:prstGeom prst="rect">
            <a:avLst/>
          </a:prstGeom>
          <a:noFill/>
          <a:ln w="9525">
            <a:noFill/>
            <a:miter lim="800000"/>
            <a:headEnd/>
            <a:tailEnd/>
          </a:ln>
        </p:spPr>
        <p:txBody>
          <a:bodyPr>
            <a:spAutoFit/>
          </a:bodyPr>
          <a:lstStyle/>
          <a:p>
            <a:pPr algn="ctr"/>
            <a:r>
              <a:rPr lang="pt-BR" sz="3200" b="1">
                <a:solidFill>
                  <a:srgbClr val="FFFF00"/>
                </a:solidFill>
              </a:rPr>
              <a:t>PECULIARIDADES</a:t>
            </a:r>
          </a:p>
        </p:txBody>
      </p:sp>
      <p:sp>
        <p:nvSpPr>
          <p:cNvPr id="9221" name="Espaço Reservado para Número de Slide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a:fld id="{A8A6E078-EC8C-4955-9388-0C7423041D0A}" type="slidenum">
              <a:rPr lang="pt-BR" sz="1200" b="1">
                <a:latin typeface="Arial "/>
                <a:ea typeface="Arial Unicode MS" pitchFamily="34" charset="-128"/>
                <a:cs typeface="Arial Unicode MS" pitchFamily="34" charset="-128"/>
              </a:rPr>
              <a:pPr algn="r"/>
              <a:t>8</a:t>
            </a:fld>
            <a:r>
              <a:rPr lang="pt-BR" sz="1200" b="1">
                <a:latin typeface="Arial "/>
                <a:ea typeface="Arial Unicode MS" pitchFamily="34" charset="-128"/>
                <a:cs typeface="Arial Unicode MS" pitchFamily="34" charset="-128"/>
              </a:rPr>
              <a:t> / 50</a:t>
            </a:r>
          </a:p>
        </p:txBody>
      </p:sp>
      <p:pic>
        <p:nvPicPr>
          <p:cNvPr id="9222"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9223"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8"/>
          <p:cNvSpPr txBox="1">
            <a:spLocks noChangeArrowheads="1"/>
          </p:cNvSpPr>
          <p:nvPr/>
        </p:nvSpPr>
        <p:spPr bwMode="auto">
          <a:xfrm>
            <a:off x="571500" y="1141413"/>
            <a:ext cx="8143875" cy="4800600"/>
          </a:xfrm>
          <a:prstGeom prst="rect">
            <a:avLst/>
          </a:prstGeom>
          <a:solidFill>
            <a:srgbClr val="FFFF66"/>
          </a:solidFill>
          <a:ln w="28575" cmpd="thickThin">
            <a:solidFill>
              <a:schemeClr val="tx1"/>
            </a:solidFill>
            <a:miter lim="800000"/>
            <a:headEnd/>
            <a:tailEnd/>
          </a:ln>
        </p:spPr>
        <p:txBody>
          <a:bodyPr>
            <a:spAutoFit/>
          </a:bodyPr>
          <a:lstStyle/>
          <a:p>
            <a:pPr marL="358775" indent="-765175">
              <a:spcAft>
                <a:spcPts val="1200"/>
              </a:spcAft>
              <a:buClr>
                <a:srgbClr val="3333CC"/>
              </a:buClr>
              <a:tabLst>
                <a:tab pos="663575" algn="l"/>
                <a:tab pos="850900" algn="l"/>
                <a:tab pos="952500" algn="l"/>
              </a:tabLst>
              <a:defRPr/>
            </a:pPr>
            <a:r>
              <a:rPr lang="pt-BR" sz="2200" b="1" dirty="0">
                <a:solidFill>
                  <a:schemeClr val="bg1">
                    <a:lumMod val="65000"/>
                  </a:schemeClr>
                </a:solidFill>
                <a:ea typeface="Arial Unicode MS" pitchFamily="34" charset="-128"/>
                <a:cs typeface="Arial Unicode MS" pitchFamily="34" charset="-128"/>
              </a:rPr>
              <a:t>1. Introdução</a:t>
            </a:r>
          </a:p>
          <a:p>
            <a:pPr marL="358775" indent="-765175">
              <a:spcAft>
                <a:spcPts val="1200"/>
              </a:spcAft>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cs typeface="Arial Unicode MS" pitchFamily="34" charset="-128"/>
              </a:rPr>
              <a:t>	Objetivo do Exame de Pagamento de Pessoal</a:t>
            </a:r>
          </a:p>
          <a:p>
            <a:pPr marL="358775" indent="-765175">
              <a:buClr>
                <a:srgbClr val="3333CC"/>
              </a:buClr>
              <a:tabLst>
                <a:tab pos="663575" algn="l"/>
                <a:tab pos="850900" algn="l"/>
                <a:tab pos="952500" algn="l"/>
              </a:tabLst>
              <a:defRPr/>
            </a:pPr>
            <a:r>
              <a:rPr lang="pt-BR" sz="2200" b="1" dirty="0">
                <a:ea typeface="Arial Unicode MS" pitchFamily="34" charset="-128"/>
                <a:cs typeface="Arial Unicode MS" pitchFamily="34" charset="-128"/>
              </a:rPr>
              <a:t>2. Desenvolvimento</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rPr>
              <a:t>     a. </a:t>
            </a:r>
            <a:r>
              <a:rPr lang="pt-BR" sz="2000" b="1" dirty="0">
                <a:solidFill>
                  <a:schemeClr val="bg1">
                    <a:lumMod val="65000"/>
                  </a:schemeClr>
                </a:solidFill>
              </a:rPr>
              <a:t>Peculiaridades</a:t>
            </a:r>
          </a:p>
          <a:p>
            <a:pPr marL="358775" indent="-765175">
              <a:buClr>
                <a:srgbClr val="3333CC"/>
              </a:buClr>
              <a:tabLst>
                <a:tab pos="663575" algn="l"/>
                <a:tab pos="850900" algn="l"/>
                <a:tab pos="952500" algn="l"/>
              </a:tabLst>
              <a:defRPr/>
            </a:pPr>
            <a:r>
              <a:rPr lang="pt-BR" sz="2000" b="1" dirty="0">
                <a:ea typeface="Arial Unicode MS" pitchFamily="34" charset="-128"/>
              </a:rPr>
              <a:t>	b. </a:t>
            </a:r>
            <a:r>
              <a:rPr lang="pt-BR" sz="2000" b="1" dirty="0">
                <a:solidFill>
                  <a:srgbClr val="000000"/>
                </a:solidFill>
              </a:rPr>
              <a:t>Equipe do Exame de Pagamento de Pessoal</a:t>
            </a:r>
          </a:p>
          <a:p>
            <a:pPr marL="358775" indent="-765175">
              <a:buClr>
                <a:srgbClr val="3333CC"/>
              </a:buClr>
              <a:tabLst>
                <a:tab pos="663575" algn="l"/>
                <a:tab pos="850900" algn="l"/>
                <a:tab pos="952500" algn="l"/>
              </a:tabLst>
              <a:defRPr/>
            </a:pPr>
            <a:r>
              <a:rPr lang="pt-BR" sz="2000" b="1" dirty="0">
                <a:ea typeface="Arial Unicode MS" pitchFamily="34" charset="-128"/>
              </a:rPr>
              <a:t>	</a:t>
            </a:r>
            <a:r>
              <a:rPr lang="pt-BR" sz="2000" b="1" dirty="0">
                <a:solidFill>
                  <a:schemeClr val="bg1">
                    <a:lumMod val="65000"/>
                  </a:schemeClr>
                </a:solidFill>
                <a:ea typeface="Arial Unicode MS" pitchFamily="34" charset="-128"/>
              </a:rPr>
              <a:t>c. </a:t>
            </a:r>
            <a:r>
              <a:rPr lang="pt-BR" sz="2000" b="1" dirty="0">
                <a:solidFill>
                  <a:schemeClr val="bg1">
                    <a:lumMod val="65000"/>
                  </a:schemeClr>
                </a:solidFill>
              </a:rPr>
              <a:t>Escolha do universo a ser examinado</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rPr>
              <a:t>	d. </a:t>
            </a:r>
            <a:r>
              <a:rPr lang="pt-BR" sz="2000" b="1" dirty="0">
                <a:solidFill>
                  <a:schemeClr val="bg1">
                    <a:lumMod val="65000"/>
                  </a:schemeClr>
                </a:solidFill>
              </a:rPr>
              <a:t>Documentos mais importantes a serem coletados para o Exame de Pagamento de Pessoal</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rPr>
              <a:t>	e. </a:t>
            </a:r>
            <a:r>
              <a:rPr lang="pt-BR" sz="2000" b="1" dirty="0">
                <a:solidFill>
                  <a:schemeClr val="bg1">
                    <a:lumMod val="65000"/>
                  </a:schemeClr>
                </a:solidFill>
              </a:rPr>
              <a:t>Instrumentos legais</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rPr>
              <a:t>	f. </a:t>
            </a:r>
            <a:r>
              <a:rPr lang="pt-BR" sz="2000" b="1" dirty="0">
                <a:solidFill>
                  <a:schemeClr val="bg1">
                    <a:lumMod val="65000"/>
                  </a:schemeClr>
                </a:solidFill>
              </a:rPr>
              <a:t>Calendário de eventos</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rPr>
              <a:t>	g. </a:t>
            </a:r>
            <a:r>
              <a:rPr lang="pt-BR" sz="2000" b="1" dirty="0">
                <a:solidFill>
                  <a:schemeClr val="bg1">
                    <a:lumMod val="65000"/>
                  </a:schemeClr>
                </a:solidFill>
              </a:rPr>
              <a:t>Atribuições gerais</a:t>
            </a:r>
          </a:p>
          <a:p>
            <a:pPr marL="358775" indent="-765175">
              <a:buClr>
                <a:srgbClr val="3333CC"/>
              </a:buClr>
              <a:tabLst>
                <a:tab pos="663575" algn="l"/>
                <a:tab pos="850900" algn="l"/>
                <a:tab pos="952500" algn="l"/>
              </a:tabLst>
              <a:defRPr/>
            </a:pPr>
            <a:r>
              <a:rPr lang="pt-BR" sz="2000" b="1" dirty="0">
                <a:solidFill>
                  <a:schemeClr val="bg1">
                    <a:lumMod val="65000"/>
                  </a:schemeClr>
                </a:solidFill>
                <a:ea typeface="Arial Unicode MS" pitchFamily="34" charset="-128"/>
              </a:rPr>
              <a:t>	h. </a:t>
            </a:r>
            <a:r>
              <a:rPr lang="pt-BR" sz="2000" b="1" dirty="0">
                <a:solidFill>
                  <a:schemeClr val="bg1">
                    <a:lumMod val="65000"/>
                  </a:schemeClr>
                </a:solidFill>
              </a:rPr>
              <a:t>Problemas mais comuns</a:t>
            </a:r>
          </a:p>
          <a:p>
            <a:pPr marL="358775" indent="-765175">
              <a:buClr>
                <a:srgbClr val="3333CC"/>
              </a:buClr>
              <a:tabLst>
                <a:tab pos="663575" algn="l"/>
                <a:tab pos="850900" algn="l"/>
                <a:tab pos="952500" algn="l"/>
              </a:tabLst>
              <a:defRPr/>
            </a:pPr>
            <a:endParaRPr lang="pt-BR" sz="2000" b="1" dirty="0">
              <a:ea typeface="Arial Unicode MS" pitchFamily="34" charset="-128"/>
              <a:cs typeface="Arial Unicode MS" pitchFamily="34" charset="-128"/>
            </a:endParaRPr>
          </a:p>
          <a:p>
            <a:pPr marL="358775" indent="-765175">
              <a:buClr>
                <a:srgbClr val="3333CC"/>
              </a:buClr>
              <a:tabLst>
                <a:tab pos="663575" algn="l"/>
                <a:tab pos="850900" algn="l"/>
                <a:tab pos="952500" algn="l"/>
              </a:tabLst>
              <a:defRPr/>
            </a:pPr>
            <a:r>
              <a:rPr lang="pt-BR" sz="2200" b="1" dirty="0">
                <a:solidFill>
                  <a:schemeClr val="bg1">
                    <a:lumMod val="65000"/>
                  </a:schemeClr>
                </a:solidFill>
                <a:ea typeface="Arial Unicode MS" pitchFamily="34" charset="-128"/>
                <a:cs typeface="Arial Unicode MS" pitchFamily="34" charset="-128"/>
              </a:rPr>
              <a:t>3. Conclusão</a:t>
            </a:r>
          </a:p>
        </p:txBody>
      </p:sp>
      <p:sp>
        <p:nvSpPr>
          <p:cNvPr id="6" name="Rectangle 2"/>
          <p:cNvSpPr>
            <a:spLocks noChangeArrowheads="1"/>
          </p:cNvSpPr>
          <p:nvPr/>
        </p:nvSpPr>
        <p:spPr bwMode="auto">
          <a:xfrm>
            <a:off x="1000125" y="214313"/>
            <a:ext cx="7143750" cy="668337"/>
          </a:xfrm>
          <a:prstGeom prst="rect">
            <a:avLst/>
          </a:prstGeom>
          <a:solidFill>
            <a:srgbClr val="2D2DB9"/>
          </a:solidFill>
          <a:ln w="50800">
            <a:noFill/>
            <a:miter lim="800000"/>
            <a:headEnd/>
            <a:tailEnd/>
          </a:ln>
        </p:spPr>
        <p:txBody>
          <a:bodyPr lIns="36000" tIns="36000" rIns="36000" bIns="36000"/>
          <a:lstStyle/>
          <a:p>
            <a:pPr algn="ctr" fontAlgn="auto">
              <a:spcBef>
                <a:spcPts val="0"/>
              </a:spcBef>
              <a:spcAft>
                <a:spcPts val="0"/>
              </a:spcAft>
              <a:defRPr/>
            </a:pPr>
            <a:endParaRPr lang="pt-BR" sz="3200" b="1" dirty="0">
              <a:ln w="3175" cmpd="sng">
                <a:solidFill>
                  <a:schemeClr val="tx1"/>
                </a:solidFill>
              </a:ln>
              <a:solidFill>
                <a:srgbClr val="FFFF00"/>
              </a:solidFill>
              <a:ea typeface="Arial Unicode MS" pitchFamily="34" charset="-128"/>
              <a:cs typeface="Arial Unicode MS" pitchFamily="34" charset="-128"/>
            </a:endParaRPr>
          </a:p>
        </p:txBody>
      </p:sp>
      <p:sp>
        <p:nvSpPr>
          <p:cNvPr id="10244" name="CaixaDeTexto 6"/>
          <p:cNvSpPr txBox="1">
            <a:spLocks noChangeArrowheads="1"/>
          </p:cNvSpPr>
          <p:nvPr/>
        </p:nvSpPr>
        <p:spPr bwMode="auto">
          <a:xfrm>
            <a:off x="1428750" y="273050"/>
            <a:ext cx="6286500" cy="584200"/>
          </a:xfrm>
          <a:prstGeom prst="rect">
            <a:avLst/>
          </a:prstGeom>
          <a:noFill/>
          <a:ln w="9525">
            <a:noFill/>
            <a:miter lim="800000"/>
            <a:headEnd/>
            <a:tailEnd/>
          </a:ln>
        </p:spPr>
        <p:txBody>
          <a:bodyPr>
            <a:spAutoFit/>
          </a:bodyPr>
          <a:lstStyle/>
          <a:p>
            <a:pPr algn="ctr"/>
            <a:r>
              <a:rPr lang="pt-BR" sz="3200" b="1">
                <a:solidFill>
                  <a:srgbClr val="FFFF00"/>
                </a:solidFill>
              </a:rPr>
              <a:t>SUMÁRIO</a:t>
            </a:r>
          </a:p>
        </p:txBody>
      </p:sp>
      <p:sp>
        <p:nvSpPr>
          <p:cNvPr id="10245" name="Espaço Reservado para Número de Slide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a:fld id="{9B76B669-8AA9-4DD6-B35C-52F94342FC06}" type="slidenum">
              <a:rPr lang="pt-BR" sz="1200" b="1">
                <a:latin typeface="Arial "/>
                <a:ea typeface="Arial Unicode MS" pitchFamily="34" charset="-128"/>
                <a:cs typeface="Arial Unicode MS" pitchFamily="34" charset="-128"/>
              </a:rPr>
              <a:pPr algn="r"/>
              <a:t>9</a:t>
            </a:fld>
            <a:r>
              <a:rPr lang="pt-BR" sz="1200" b="1">
                <a:latin typeface="Arial "/>
                <a:ea typeface="Arial Unicode MS" pitchFamily="34" charset="-128"/>
                <a:cs typeface="Arial Unicode MS" pitchFamily="34" charset="-128"/>
              </a:rPr>
              <a:t> / 50</a:t>
            </a:r>
          </a:p>
        </p:txBody>
      </p:sp>
      <p:pic>
        <p:nvPicPr>
          <p:cNvPr id="10246" name="Picture 2" descr="C:\Users\cpex_s5aux8\Desktop\SGT PAULA\DISTINTIVOS\SEF.png"/>
          <p:cNvPicPr>
            <a:picLocks noChangeAspect="1" noChangeArrowheads="1"/>
          </p:cNvPicPr>
          <p:nvPr/>
        </p:nvPicPr>
        <p:blipFill>
          <a:blip r:embed="rId3"/>
          <a:srcRect/>
          <a:stretch>
            <a:fillRect/>
          </a:stretch>
        </p:blipFill>
        <p:spPr bwMode="auto">
          <a:xfrm>
            <a:off x="-285750" y="0"/>
            <a:ext cx="1576388" cy="1071563"/>
          </a:xfrm>
          <a:prstGeom prst="rect">
            <a:avLst/>
          </a:prstGeom>
          <a:noFill/>
          <a:ln w="9525">
            <a:noFill/>
            <a:miter lim="800000"/>
            <a:headEnd/>
            <a:tailEnd/>
          </a:ln>
        </p:spPr>
      </p:pic>
      <p:pic>
        <p:nvPicPr>
          <p:cNvPr id="10247" name="Picture 1" descr="C:\Users\cpex_ouvch.CPEX_GABADJ1\Pictures\cpex2.png"/>
          <p:cNvPicPr>
            <a:picLocks noChangeAspect="1" noChangeArrowheads="1"/>
          </p:cNvPicPr>
          <p:nvPr/>
        </p:nvPicPr>
        <p:blipFill>
          <a:blip r:embed="rId4"/>
          <a:srcRect/>
          <a:stretch>
            <a:fillRect/>
          </a:stretch>
        </p:blipFill>
        <p:spPr bwMode="auto">
          <a:xfrm>
            <a:off x="8215313" y="71438"/>
            <a:ext cx="800100" cy="9286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1687</TotalTime>
  <Words>3579</Words>
  <Application>Microsoft Office PowerPoint</Application>
  <PresentationFormat>Apresentação na tela (4:3)</PresentationFormat>
  <Paragraphs>529</Paragraphs>
  <Slides>56</Slides>
  <Notes>56</Notes>
  <HiddenSlides>0</HiddenSlides>
  <MMClips>0</MMClips>
  <ScaleCrop>false</ScaleCrop>
  <HeadingPairs>
    <vt:vector size="4" baseType="variant">
      <vt:variant>
        <vt:lpstr>Tema</vt:lpstr>
      </vt:variant>
      <vt:variant>
        <vt:i4>1</vt:i4>
      </vt:variant>
      <vt:variant>
        <vt:lpstr>Títulos de slides</vt:lpstr>
      </vt:variant>
      <vt:variant>
        <vt:i4>56</vt:i4>
      </vt:variant>
    </vt:vector>
  </HeadingPairs>
  <TitlesOfParts>
    <vt:vector size="57"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Administrador</dc:creator>
  <cp:lastModifiedBy>cpexgab01</cp:lastModifiedBy>
  <cp:revision>151</cp:revision>
  <dcterms:created xsi:type="dcterms:W3CDTF">2015-02-04T17:29:52Z</dcterms:created>
  <dcterms:modified xsi:type="dcterms:W3CDTF">2020-03-09T19:07:23Z</dcterms:modified>
</cp:coreProperties>
</file>