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57" r:id="rId3"/>
    <p:sldId id="293" r:id="rId4"/>
    <p:sldId id="260" r:id="rId5"/>
    <p:sldId id="261" r:id="rId6"/>
    <p:sldId id="361" r:id="rId7"/>
    <p:sldId id="262" r:id="rId8"/>
    <p:sldId id="343" r:id="rId9"/>
    <p:sldId id="345" r:id="rId10"/>
    <p:sldId id="363" r:id="rId11"/>
    <p:sldId id="346" r:id="rId12"/>
    <p:sldId id="347" r:id="rId13"/>
    <p:sldId id="348" r:id="rId14"/>
    <p:sldId id="350" r:id="rId15"/>
    <p:sldId id="362" r:id="rId16"/>
    <p:sldId id="349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295" r:id="rId25"/>
    <p:sldId id="296" r:id="rId26"/>
    <p:sldId id="281" r:id="rId27"/>
  </p:sldIdLst>
  <p:sldSz cx="9144000" cy="6858000" type="screen4x3"/>
  <p:notesSz cx="9856788" cy="6797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827" autoAdjust="0"/>
  </p:normalViewPr>
  <p:slideViewPr>
    <p:cSldViewPr>
      <p:cViewPr>
        <p:scale>
          <a:sx n="70" d="100"/>
          <a:sy n="70" d="100"/>
        </p:scale>
        <p:origin x="384" y="-8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41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1650" y="0"/>
            <a:ext cx="4273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1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1650" y="6456363"/>
            <a:ext cx="4273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28B40DF7-0453-44D7-A2E8-A7C59222C2B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61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985678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0" y="0"/>
            <a:ext cx="985678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267200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81650" y="0"/>
            <a:ext cx="4268788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7388" y="509588"/>
            <a:ext cx="3397250" cy="25479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85838" y="3228975"/>
            <a:ext cx="7880350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6456363"/>
            <a:ext cx="4267200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5581650" y="6456363"/>
            <a:ext cx="4268788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24C9A929-F958-4CBF-AEC7-7BDB9DFF49B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9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91B24C-2758-4056-BBD3-AE51966BD9DC}" type="slidenum">
              <a:rPr lang="en-GB"/>
              <a:pPr/>
              <a:t>1</a:t>
            </a:fld>
            <a:endParaRPr lang="en-GB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7388" y="509588"/>
            <a:ext cx="3400425" cy="2549525"/>
          </a:xfrm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5838" y="3228975"/>
            <a:ext cx="7883525" cy="305911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DBB8163-58E5-4FD5-9683-890AD8518F0D}" type="slidenum">
              <a:rPr lang="en-GB"/>
              <a:pPr/>
              <a:t>10</a:t>
            </a:fld>
            <a:endParaRPr lang="en-GB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67D1F3-F7DF-49FF-A3FB-01F773964D0F}" type="slidenum">
              <a:rPr lang="en-GB"/>
              <a:pPr/>
              <a:t>11</a:t>
            </a:fld>
            <a:endParaRPr lang="en-GB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1748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14D2B2-AC75-4159-B34C-610AA94ECF04}" type="slidenum">
              <a:rPr lang="en-GB"/>
              <a:pPr/>
              <a:t>12</a:t>
            </a:fld>
            <a:endParaRPr lang="en-GB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3E7BFB-E435-4B04-8EDF-5474FAD7E4F1}" type="slidenum">
              <a:rPr lang="en-GB"/>
              <a:pPr/>
              <a:t>13</a:t>
            </a:fld>
            <a:endParaRPr lang="en-GB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3E7BFB-E435-4B04-8EDF-5474FAD7E4F1}" type="slidenum">
              <a:rPr lang="en-GB"/>
              <a:pPr/>
              <a:t>14</a:t>
            </a:fld>
            <a:endParaRPr lang="en-GB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FD08EF-B824-4696-9228-572892E5A808}" type="slidenum">
              <a:rPr lang="en-GB"/>
              <a:pPr/>
              <a:t>15</a:t>
            </a:fld>
            <a:endParaRPr lang="en-GB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166985-7C6B-4F8A-AF76-BF89C388E743}" type="slidenum">
              <a:rPr lang="en-GB"/>
              <a:pPr/>
              <a:t>16</a:t>
            </a:fld>
            <a:endParaRPr lang="en-GB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4036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A943E8-CC2A-4C73-9B75-CE0C0A2B2628}" type="slidenum">
              <a:rPr lang="en-GB"/>
              <a:pPr/>
              <a:t>17</a:t>
            </a:fld>
            <a:endParaRPr lang="en-GB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6084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8FD66E6-9437-4537-9F04-A722CDFD6685}" type="slidenum">
              <a:rPr lang="en-GB"/>
              <a:pPr/>
              <a:t>18</a:t>
            </a:fld>
            <a:endParaRPr lang="en-GB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8132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1DC40E-B351-4784-9DF7-8430799824C5}" type="slidenum">
              <a:rPr lang="en-GB"/>
              <a:pPr/>
              <a:t>19</a:t>
            </a:fld>
            <a:endParaRPr lang="en-GB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0180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22618A3-8CB5-440B-89E5-DA0A6524DCA7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AEB000A-314C-4099-AC23-A496141CDBF0}" type="slidenum">
              <a:rPr lang="en-GB"/>
              <a:pPr/>
              <a:t>20</a:t>
            </a:fld>
            <a:endParaRPr lang="en-GB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2228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7D1340-3C8D-428C-9EC0-EAD3D137FC31}" type="slidenum">
              <a:rPr lang="en-GB"/>
              <a:pPr/>
              <a:t>21</a:t>
            </a:fld>
            <a:endParaRPr lang="en-GB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45EB31-0554-4BE3-9123-6902ADB14629}" type="slidenum">
              <a:rPr lang="en-GB"/>
              <a:pPr/>
              <a:t>22</a:t>
            </a:fld>
            <a:endParaRPr lang="en-GB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D17ED2-A3D7-4B87-A25C-02C56FEFA8E8}" type="slidenum">
              <a:rPr lang="en-GB"/>
              <a:pPr/>
              <a:t>23</a:t>
            </a:fld>
            <a:endParaRPr lang="en-GB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5581650" y="659130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8812F58-D70C-4007-826D-BEF0F1A4031F}" type="slidenum">
              <a:rPr lang="en-GB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0" y="659130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0" y="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5581650" y="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1662113" y="512763"/>
            <a:ext cx="6551612" cy="254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8376" name="Rectangle 6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3525" cy="30670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C4FAC4-E0A1-4367-9EB7-B609776DA992}" type="slidenum">
              <a:rPr lang="en-GB"/>
              <a:pPr/>
              <a:t>24</a:t>
            </a:fld>
            <a:endParaRPr lang="en-GB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5581650" y="659130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CA564B-1D2C-4594-B953-F67A0D3C7CA5}" type="slidenum">
              <a:rPr lang="en-GB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0" y="659130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0" y="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5581650" y="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1662113" y="512763"/>
            <a:ext cx="6551612" cy="254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0424" name="Rectangle 6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3525" cy="30670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CF72CED-9BC3-422B-955B-83CC9261ADCE}" type="slidenum">
              <a:rPr lang="en-GB"/>
              <a:pPr/>
              <a:t>25</a:t>
            </a:fld>
            <a:endParaRPr lang="en-GB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5581650" y="659130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4C7C4F8-E215-48ED-8FC8-194025280174}" type="slidenum">
              <a:rPr lang="en-GB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0" y="659130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0" y="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5581650" y="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5543" name="Text Box 5"/>
          <p:cNvSpPr txBox="1">
            <a:spLocks noChangeArrowheads="1"/>
          </p:cNvSpPr>
          <p:nvPr/>
        </p:nvSpPr>
        <p:spPr bwMode="auto">
          <a:xfrm>
            <a:off x="1616075" y="528638"/>
            <a:ext cx="6527800" cy="2532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5544" name="Rectangle 6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3525" cy="30670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DA7A12-5E5A-4650-9B52-CC6835751E17}" type="slidenum">
              <a:rPr lang="en-GB"/>
              <a:pPr/>
              <a:t>3</a:t>
            </a:fld>
            <a:endParaRPr lang="en-GB"/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5581650" y="659130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3FC5E5A-9977-4543-943F-D65E53963C2A}" type="slidenum">
              <a:rPr lang="en-GB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0" y="659130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0" y="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5581650" y="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616075" y="528638"/>
            <a:ext cx="6527800" cy="2532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7416" name="Rectangle 6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3525" cy="30670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5CB05D-B1BF-4D4B-AB36-EA16FF368913}" type="slidenum">
              <a:rPr lang="en-GB"/>
              <a:pPr/>
              <a:t>4</a:t>
            </a:fld>
            <a:endParaRPr lang="en-GB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5581650" y="659130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D095DFA-8201-4750-BAB2-2925EDF93CDF}" type="slidenum">
              <a:rPr lang="en-GB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0" y="659130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0" y="0"/>
            <a:ext cx="4271963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581650" y="0"/>
            <a:ext cx="42735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616075" y="528638"/>
            <a:ext cx="6527800" cy="25320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4" name="Rectangle 6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3525" cy="30670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938A76-C54F-4C68-9215-D4F8807B98F4}" type="slidenum">
              <a:rPr lang="en-GB"/>
              <a:pPr/>
              <a:t>5</a:t>
            </a:fld>
            <a:endParaRPr lang="en-GB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1508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DA44B7-0466-4721-9785-72FEDB7B4668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3556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BED74-4E01-4B36-B9EE-CA212189C85B}" type="slidenum">
              <a:rPr lang="en-GB"/>
              <a:pPr/>
              <a:t>7</a:t>
            </a:fld>
            <a:endParaRPr lang="en-GB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5604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C696E2-FB6B-4B80-A051-9C80CE4292CC}" type="slidenum">
              <a:rPr lang="en-GB"/>
              <a:pPr/>
              <a:t>8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7652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C696E2-FB6B-4B80-A051-9C80CE4292CC}" type="slidenum">
              <a:rPr lang="en-GB"/>
              <a:pPr/>
              <a:t>9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643063" y="509588"/>
            <a:ext cx="6570662" cy="2549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7652" name="Text Box 2"/>
          <p:cNvSpPr>
            <a:spLocks noGrp="1" noChangeArrowheads="1"/>
          </p:cNvSpPr>
          <p:nvPr>
            <p:ph type="body"/>
          </p:nvPr>
        </p:nvSpPr>
        <p:spPr>
          <a:xfrm>
            <a:off x="985838" y="3228975"/>
            <a:ext cx="7885112" cy="298767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5BCF2-A652-469F-A30D-B9D28816193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DCA58-5760-4689-8D2D-9526EEF2C6A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63385-9B1C-4E12-A41B-2BFD4931479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5C8BC-FE92-49AD-ADA3-6D2CF381023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6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2" y="3228537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EC5C90A-53C1-4857-A616-D8968196E26E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666B9D1-EAE1-4D4C-A97F-7E142AF71B93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DE28B-8489-4A77-85A8-78F4A5BC4EAA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96EB-8DE5-4CAB-985F-C4BA6078853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4" y="1316738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4" y="2704664"/>
            <a:ext cx="7772400" cy="1509712"/>
          </a:xfrm>
        </p:spPr>
        <p:txBody>
          <a:bodyPr lIns="45715" rIns="45715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DC16E8C-9CD9-4589-8027-C3E83984D368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55F110B-0B62-4B70-A47F-A807C8F505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704089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6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6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02B0-D6BF-4BAB-9A6D-1184BC6BF503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7C2B-6239-4FDC-AA65-A1B0075F96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70408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50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9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5A51C-DDB2-4BDB-9E32-D8C549442DF5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FEB5F-56CB-4123-B32B-21C8A4B2F6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296F-8504-4947-95D5-D36BA437BDCD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97045-05A1-4ED8-8B4A-99CFF3C3A4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1750-981A-47B5-A567-378EB254D841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2723F-F661-4E28-B4C7-E2C0C8DAAC2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9A1C8-6502-406D-ABEF-8EF545BB60E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4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2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3" y="1676402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C4B9-F0F6-4DC0-A4ED-D7EDC340F207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D073A-507D-41DC-8319-AC39635584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76997"/>
            <a:ext cx="2212848" cy="1582621"/>
          </a:xfrm>
        </p:spPr>
        <p:txBody>
          <a:bodyPr lIns="45715" rIns="45715" bIns="45715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2828785"/>
            <a:ext cx="2209800" cy="2179320"/>
          </a:xfrm>
        </p:spPr>
        <p:txBody>
          <a:bodyPr lIns="64001" rIns="45715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3BDB-9404-4D60-BEAA-07FC4AC428C2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883A42E-C639-489C-B9C8-00E7EC5E69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2215-5C84-4CAA-B3D8-421D0DA9DEBF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71205-F5F9-4201-BA8E-68A12F9F7F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14402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914402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20A1-3E38-4156-A11B-FAF1429D988C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26BE9-DBB0-4E6B-9E06-868D5EB59BC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2E4C5-70CE-458E-8A82-4231D76DE21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F1338-05F5-44DD-A1B7-AC78CCC54835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08AA4-E139-44F7-984E-AD0BBC19597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479A7-438A-473C-8A55-0667757E778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46061-7CBB-4BFE-9C2A-60C5F60AC98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C27CC-7D31-4FE4-A855-9A18F5167E11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E303213E-400F-40CF-8C0C-5FD93B875141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8485188" y="96838"/>
            <a:ext cx="608012" cy="755650"/>
            <a:chOff x="1941" y="183"/>
            <a:chExt cx="1877" cy="2601"/>
          </a:xfrm>
        </p:grpSpPr>
        <p:sp>
          <p:nvSpPr>
            <p:cNvPr id="15" name="AutoShape 11"/>
            <p:cNvSpPr>
              <a:spLocks noChangeArrowheads="1"/>
            </p:cNvSpPr>
            <p:nvPr userDrawn="1"/>
          </p:nvSpPr>
          <p:spPr bwMode="auto">
            <a:xfrm rot="5400000">
              <a:off x="1680" y="621"/>
              <a:ext cx="2355" cy="1686"/>
            </a:xfrm>
            <a:prstGeom prst="homePlate">
              <a:avLst>
                <a:gd name="adj" fmla="val 35003"/>
              </a:avLst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defPPr>
                <a:defRPr lang="en-GB"/>
              </a:defPPr>
              <a:lvl1pPr algn="l" defTabSz="44753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1134" indent="-284074" algn="l" defTabSz="44753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1059" indent="-226943" algn="l" defTabSz="44753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598116" indent="-226943" algn="l" defTabSz="44753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5174" indent="-226943" algn="l" defTabSz="447536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5289" algn="l" defTabSz="914115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2347" algn="l" defTabSz="914115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199405" algn="l" defTabSz="914115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6462" algn="l" defTabSz="914115" rtl="0" eaLnBrk="1" latinLnBrk="0" hangingPunct="1">
                <a:defRPr kern="1200">
                  <a:solidFill>
                    <a:schemeClr val="bg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eaLnBrk="1" hangingPunct="1">
                <a:lnSpc>
                  <a:spcPct val="87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pic>
          <p:nvPicPr>
            <p:cNvPr id="1035" name="Picture 12" descr="DGO - Distintivo Transparente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941" y="183"/>
              <a:ext cx="1877" cy="2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714375" y="7938"/>
            <a:ext cx="7715250" cy="9223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73" tIns="46785" rIns="89973" bIns="46785" anchor="ctr"/>
          <a:lstStyle>
            <a:defPPr>
              <a:defRPr lang="en-GB"/>
            </a:defPPr>
            <a:lvl1pPr algn="l" defTabSz="44753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1134" indent="-284074" algn="l" defTabSz="44753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1059" indent="-226943" algn="l" defTabSz="44753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98116" indent="-226943" algn="l" defTabSz="44753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5174" indent="-226943" algn="l" defTabSz="44753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5289" algn="l" defTabSz="914115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2347" algn="l" defTabSz="914115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199405" algn="l" defTabSz="914115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6462" algn="l" defTabSz="914115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493560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  <a:defRPr/>
            </a:pPr>
            <a:endParaRPr lang="pt-BR" sz="3600" b="1" dirty="0">
              <a:solidFill>
                <a:srgbClr val="000000"/>
              </a:solidFill>
              <a:ea typeface="MS Gothic" pitchFamily="49" charset="-128"/>
              <a:cs typeface="+mn-cs"/>
            </a:endParaRPr>
          </a:p>
        </p:txBody>
      </p:sp>
      <p:pic>
        <p:nvPicPr>
          <p:cNvPr id="1033" name="Picture 15" descr="sef boa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00" y="85725"/>
            <a:ext cx="59531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8" r:id="rId1"/>
    <p:sldLayoutId id="2147484779" r:id="rId2"/>
    <p:sldLayoutId id="2147484780" r:id="rId3"/>
    <p:sldLayoutId id="2147484781" r:id="rId4"/>
    <p:sldLayoutId id="2147484782" r:id="rId5"/>
    <p:sldLayoutId id="2147484783" r:id="rId6"/>
    <p:sldLayoutId id="2147484807" r:id="rId7"/>
    <p:sldLayoutId id="2147484784" r:id="rId8"/>
    <p:sldLayoutId id="2147484785" r:id="rId9"/>
    <p:sldLayoutId id="2147484786" r:id="rId10"/>
    <p:sldLayoutId id="2147484787" r:id="rId11"/>
    <p:sldLayoutId id="2147484788" r:id="rId12"/>
  </p:sldLayoutIdLst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829452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4ABE4867-4531-4379-9FB4-CF600ECF7BBF}" type="datetimeFigureOut">
              <a:rPr lang="pt-BR"/>
              <a:pPr>
                <a:defRPr/>
              </a:pPr>
              <a:t>15/03/2023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3956ADA-D09B-4BFB-8FE6-95010CA1926B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829452" eaLnBrk="1" fontAlgn="auto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829452" eaLnBrk="1" fontAlgn="auto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dirty="0">
                <a:solidFill>
                  <a:prstClr val="black"/>
                </a:solidFill>
                <a:latin typeface="Constantia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789" r:id="rId2"/>
    <p:sldLayoutId id="2147484809" r:id="rId3"/>
    <p:sldLayoutId id="2147484790" r:id="rId4"/>
    <p:sldLayoutId id="2147484791" r:id="rId5"/>
    <p:sldLayoutId id="2147484792" r:id="rId6"/>
    <p:sldLayoutId id="2147484793" r:id="rId7"/>
    <p:sldLayoutId id="2147484794" r:id="rId8"/>
    <p:sldLayoutId id="2147484810" r:id="rId9"/>
    <p:sldLayoutId id="2147484795" r:id="rId10"/>
    <p:sldLayoutId id="2147484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153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305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458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61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44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79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500" indent="-2079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80" indent="-21029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41" indent="-18286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32" indent="-18286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24" indent="-18286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em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dgo.eb.mil.b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81388" y="1976438"/>
            <a:ext cx="2160587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76286" y="5286389"/>
            <a:ext cx="7724804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>
                <a:srgbClr val="00CC99"/>
              </a:buClr>
              <a:buSzPct val="100000"/>
              <a:buFont typeface="Arial Black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SIMPÓSIO DE ADMINISTRAÇÃO DAS UNIDADES GESTORAS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2940784" y="71414"/>
            <a:ext cx="3288080" cy="57432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GB"/>
            </a:defPPr>
            <a:lvl1pPr algn="ctr" defTabSz="449263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1pPr>
            <a:lvl2pPr marL="742950" indent="-285750" algn="ctr" defTabSz="449263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2pPr>
            <a:lvl3pPr marL="1143000" indent="-228600" algn="ctr" defTabSz="449263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3pPr>
            <a:lvl4pPr marL="1600200" indent="-228600" algn="ctr" defTabSz="449263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4pPr>
            <a:lvl5pPr marL="2057400" indent="-228600" algn="ctr" defTabSz="449263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charset="0"/>
                <a:ea typeface="+mn-ea"/>
                <a:cs typeface="Tahoma" pitchFamily="32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Brasília - 2023</a:t>
            </a:r>
            <a:endParaRPr lang="pt-B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Ter ciência de todo material existente nos almoxarifados da OM, inclusive aqueles a serem recebidos dos empenhos inscritos em Restos a Pagar. 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Rotina do Cmt/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Ch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Dir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: estabelecer visitas periódicas aos almoxarifados e depósitos da OM.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Somente autorizar empenho para aquisição de material que esteja no planejamento da Fiscalização Administrativa.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Evitar estoques elevados de material em almoxarifados e depósitos, assim como perdas por falta de uso.</a:t>
            </a:r>
            <a:endParaRPr lang="pt-BR" sz="1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AQUISIÇÃO DE MATERIAL 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(TIC, EXPEDIENTE E LIMPEZA)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  <a:noFill/>
          <a:ln>
            <a:noFill/>
          </a:ln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  <a:cs typeface="Calibri" panose="020F0502020204030204" pitchFamily="34" charset="0"/>
              </a:rPr>
              <a:t>Estabelecer metas factíveis de redução do consumo anual de material de TIC, expediente, limpeza e conservação.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  <a:cs typeface="Calibri" panose="020F0502020204030204" pitchFamily="34" charset="0"/>
              </a:rPr>
              <a:t>Quando possível, utilizar o verso das folhas para impressão, com impressões  frente e verso.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  <a:cs typeface="Calibri" panose="020F0502020204030204" pitchFamily="34" charset="0"/>
              </a:rPr>
              <a:t>Utilizar impressões monocromáticas  e no modo econômico.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Para 2023, as aquisições de </a:t>
            </a:r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cartuchos de </a:t>
            </a: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tinta</a:t>
            </a:r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fita de dados, mídias </a:t>
            </a: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ópticas</a:t>
            </a:r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toners, e </a:t>
            </a:r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demais materiais que se assemelham a </a:t>
            </a:r>
            <a:r>
              <a:rPr lang="pt-BR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estes, serão atendidos pela DGO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demais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aquisições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referentes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TIC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deverão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solicitadas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o CTA/CT de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AQUISIÇÃO DE MATERIAL 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(TIC, EXPEDIENTE E LIMPEZA)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Impressões coloridas somente quando necessário, no modo econômico, e não utilizá-las para impressões monocromáticas.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Manter no sítio eletrônico da OM aviso de campanha de conscientização para economia e racionalização do uso de material de consumo.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Observar a Portaria nº 125 – Cmt Ex, de 24 FEV 12, que dispõe sobre a aplicação de recursos públicos em solenidades, cerimoniais, homenagens, eventos comemorativos, recepções, trocas de brindes e quaisquer outros eventos do gênero, no âmbito do Comando do Exército. </a:t>
            </a:r>
            <a:r>
              <a:rPr lang="pt-BR" sz="1800" b="1" dirty="0" smtClean="0">
                <a:solidFill>
                  <a:srgbClr val="FF0000"/>
                </a:solidFill>
                <a:latin typeface="Calibri" pitchFamily="34" charset="0"/>
              </a:rPr>
              <a:t>A título de orientação prática, utilize cartões ou certificados impressos e confeccionados pela própria OM.</a:t>
            </a:r>
            <a:endParaRPr lang="en-GB" sz="1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AQUISIÇÃO DE MATERIAL 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(TIC, EXPEDIENTE E LIMPEZA)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Os contratos administrativos de grande vulto, geridos pela DGO, são os de limpeza e conservação, manutenção de bens móveis e manutenção de bens imóveis.</a:t>
            </a:r>
          </a:p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Só serão atendidos os contratos registrados e atualizados no “Banco de Contratos” da DGO.</a:t>
            </a:r>
          </a:p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Orienta-se, por ocasião das renovações/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aditivações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, as UG realizarem negociações com os fornecedores no sentido de buscar manter os valores vigentes no atual cenário de elevada inflação.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Não há recursos orçamentários para a celebração de NOVOS contratos de grande vulto.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CONTRATOS ADMINISTRATIVOS 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 </a:t>
            </a:r>
            <a:r>
              <a:rPr lang="pt-BR" sz="2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GRANDE VULTO</a:t>
            </a:r>
            <a:endParaRPr lang="pt-BR" sz="24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Os contratos administrativos de pequeno vulto são os de copiadora - I3DAFUNCOPI, lavagem de roupa - I3DAFUNLARO, ar condicionado - I3DAFUNARCO, elevador - I3DAFUNELEV e poço artesiano - I3DAFUNPETA.</a:t>
            </a:r>
          </a:p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 descentralização de créditos para atender os presentes contratos ocorre exclusivamente no PI I3DAFUNADOM. </a:t>
            </a:r>
          </a:p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 UG deverá realizar a transposição DETAORC no SIAFI, do PI I3DAFUNADOM para uns dos PI dos contratos de pequeno vulto quando for emitir Nota de Empenho (NE).</a:t>
            </a:r>
          </a:p>
          <a:p>
            <a:pPr marL="339725" indent="-339725" algn="just" eaLnBrk="1" hangingPunct="1">
              <a:lnSpc>
                <a:spcPct val="10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Orienta-se, por ocasião das renovações/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aditivações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, as UG realizarem negociações com os fornecedores no sentido de buscar manter os valores vigentes no atual cenário de elevada inflação, tendo em vista que não haverá suplementação ao longo do ano.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Não há necessidade de solicitação de autorização para celebração/renovação de contratos de pequeno vulto, tendo em vista que a gestão será a cargo da UG/OM.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CONTRATOS ADMINISTRATIVOS 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 </a:t>
            </a:r>
            <a:r>
              <a:rPr lang="pt-BR" sz="2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PEQUENO VULTO</a:t>
            </a:r>
            <a:endParaRPr lang="pt-BR" sz="24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Avaliar a pertinência e a efetividade da existência de cada um dos contratos da UG, comparando seus valores com os praticados no mercado.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FF0000"/>
                </a:solidFill>
                <a:latin typeface="Calibri" pitchFamily="34" charset="0"/>
              </a:rPr>
              <a:t>Cadastrar os novos contratos administrativos no sistema COMPRASNET 4.0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 cumprimento das disposições contratuais, técnicas e administrativas  são instrumentos de acompanhamento e fiscalização dos contratos para o OD na condução administrativa da UG.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Fiscal de Contrato: conhecer os 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art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 115 a 123 da Lei nº 14.133/2021 para o correto cumprimento dos contratos da UG. Designar em BI, para cada contrato administrativo da UG, um fiscal e </a:t>
            </a:r>
            <a:r>
              <a:rPr lang="pt-BR" sz="1800" b="1" smtClean="0">
                <a:solidFill>
                  <a:srgbClr val="002060"/>
                </a:solidFill>
                <a:latin typeface="Calibri" pitchFamily="34" charset="0"/>
              </a:rPr>
              <a:t>um substituto 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correspondente.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CONTRATOS ADMINISTRATIVOS </a:t>
            </a:r>
            <a:r>
              <a:rPr lang="pt-BR" sz="2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CONTINUADOS</a:t>
            </a:r>
            <a:endParaRPr lang="pt-BR" sz="24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 GRANDE OU PEQUENO VULTO</a:t>
            </a:r>
            <a:endParaRPr lang="pt-BR" sz="24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ÁGUA E ESGOTO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05788" cy="4919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Tentar abastecer a OM com poços artesianos, buscando o assessoramento técnico da Comissão Regional de Obras (CRO) ou da Seção Regional de Obras (SRO) da Região Militar.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Analisar a viabilidade econômica de implantação de um sistema de captação e utilização de águas pluviais destinado à limpeza de pátios, corredores, banheiros, irrigação de plantas e lavagem de viaturas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Monitorar, diariamente, o consumo de água por meio do pessoal de serviço da OM.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ÁGUA E ESGOTO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Vistoriar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as instalações hidráulicas da OM, de forma a verificar problemas de vazamento que elevem o consumo e o desperdício de água. Conserto imediato das instalações com vazamento.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Mensagens educativas em banheiros e lavatórios sobre o consumo consciente de água.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Verificar se a limpeza das instalações da OM é feita sem o uso excessivo de água, sempre que possível com panos umedecidos e  baldes.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Priorizar a aquisição e instalação de torneiras com </a:t>
            </a:r>
            <a:r>
              <a:rPr lang="pt-BR" b="1" kern="0" dirty="0" err="1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temporizadores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, caixas de descargas mais econômicas e outros dispositivos que economizem água.</a:t>
            </a:r>
            <a:endParaRPr lang="en-GB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TELEFONIA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Centralização de processos licitatórios para a telefonia móvel por meio do GCALC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Usar </a:t>
            </a:r>
            <a:r>
              <a:rPr lang="pt-BR" b="1" kern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RITEx</a:t>
            </a:r>
            <a:r>
              <a:rPr lang="pt-BR" b="1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sempre que possível</a:t>
            </a:r>
            <a:r>
              <a:rPr lang="pt-BR" b="1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A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Portaria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nº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053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– </a:t>
            </a:r>
            <a:r>
              <a:rPr lang="pt-BR" b="1" kern="0" dirty="0" err="1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Cmt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 Ex, de 27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JAN 2016, disciplina,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no âmbito do Comando do Exército, a aplicação do disposto no </a:t>
            </a:r>
            <a:r>
              <a:rPr lang="pt-BR" b="1" kern="0" dirty="0" err="1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Art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 6º do Decreto nº 8.540, de 9 Out 2015, e no Decreto nº 8.541, de 13 Out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2015, estabelecendo limites mensais de gastos com telefonia móvel para cada OM.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tabLst>
                <a:tab pos="446400" algn="l"/>
              </a:tabLst>
              <a:defRPr/>
            </a:pPr>
            <a:endParaRPr lang="pt-BR" sz="19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kern="0" dirty="0">
              <a:solidFill>
                <a:srgbClr val="002060"/>
              </a:solidFill>
              <a:latin typeface="Calibri" pitchFamily="34" charset="0"/>
              <a:ea typeface="+mj-ea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TELEFONIA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1" hangingPunct="1">
              <a:spcAft>
                <a:spcPts val="1200"/>
              </a:spcAft>
              <a:buFontTx/>
              <a:buBlip>
                <a:blip r:embed="rId3"/>
              </a:buBlip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Analisar e verificar a fatura mensal de acordo com o estabelecido no contrato firmado com a operadora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just" eaLnBrk="1" hangingPunct="1">
              <a:spcAft>
                <a:spcPts val="1200"/>
              </a:spcAft>
              <a:defRPr/>
            </a:pPr>
            <a:endParaRPr lang="pt-BR" b="1" kern="0" dirty="0">
              <a:solidFill>
                <a:srgbClr val="002060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1200"/>
              </a:spcAft>
              <a:buFontTx/>
              <a:buBlip>
                <a:blip r:embed="rId3"/>
              </a:buBlip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Padronizar o sistema de telefonia para que as ligações interurbanas sejam realizadas com o código da operadora contratada pela UG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algn="just" eaLnBrk="1" hangingPunct="1">
              <a:spcAft>
                <a:spcPts val="1200"/>
              </a:spcAft>
              <a:defRPr/>
            </a:pPr>
            <a:endParaRPr lang="pt-BR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algn="just" eaLnBrk="1" hangingPunct="1">
              <a:spcAft>
                <a:spcPts val="1200"/>
              </a:spcAft>
              <a:buFontTx/>
              <a:buBlip>
                <a:blip r:embed="rId3"/>
              </a:buBlip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Determinar o uso do telefone somente a serviço. Nos dias atuais, onde todos possuem linhas de telefonia celular, não se faz mais necessário o uso de telefone da OM para atender necessidades pessoais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algn="just" eaLnBrk="1" hangingPunct="1">
              <a:spcAft>
                <a:spcPts val="1200"/>
              </a:spcAft>
              <a:defRPr/>
            </a:pPr>
            <a:endParaRPr lang="pt-BR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algn="just" eaLnBrk="1" hangingPunct="1">
              <a:spcAft>
                <a:spcPts val="1200"/>
              </a:spcAft>
              <a:buFontTx/>
              <a:buBlip>
                <a:blip r:embed="rId3"/>
              </a:buBlip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rPr>
              <a:t>Incentivar o uso de aplicativos de mensagem de texto por meio da internet.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19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2051050" y="544513"/>
            <a:ext cx="5029200" cy="41497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94836"/>
              </a:avLst>
            </a:prstTxWarp>
          </a:bodyPr>
          <a:lstStyle/>
          <a:p>
            <a:pPr algn="ctr"/>
            <a:r>
              <a:rPr lang="pt-BR" sz="25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</a:rPr>
              <a:t>DIRETORIA DE GESTÃO ORÇAMENTÁRIA</a:t>
            </a:r>
          </a:p>
        </p:txBody>
      </p:sp>
      <p:grpSp>
        <p:nvGrpSpPr>
          <p:cNvPr id="14339" name="Grupo 27"/>
          <p:cNvGrpSpPr>
            <a:grpSpLocks/>
          </p:cNvGrpSpPr>
          <p:nvPr/>
        </p:nvGrpSpPr>
        <p:grpSpPr bwMode="auto">
          <a:xfrm>
            <a:off x="2274888" y="947738"/>
            <a:ext cx="4570412" cy="4572000"/>
            <a:chOff x="2495524" y="1127416"/>
            <a:chExt cx="5040000" cy="5040000"/>
          </a:xfrm>
        </p:grpSpPr>
        <p:sp>
          <p:nvSpPr>
            <p:cNvPr id="8" name="Elipse 7"/>
            <p:cNvSpPr/>
            <p:nvPr/>
          </p:nvSpPr>
          <p:spPr>
            <a:xfrm>
              <a:off x="4167354" y="5493665"/>
              <a:ext cx="782522" cy="673751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Elipse 8"/>
            <p:cNvSpPr/>
            <p:nvPr/>
          </p:nvSpPr>
          <p:spPr>
            <a:xfrm>
              <a:off x="3369077" y="5091165"/>
              <a:ext cx="782522" cy="675500"/>
            </a:xfrm>
            <a:prstGeom prst="ellipse">
              <a:avLst/>
            </a:prstGeom>
            <a:blipFill rotWithShape="0"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Elipse 9"/>
            <p:cNvSpPr/>
            <p:nvPr/>
          </p:nvSpPr>
          <p:spPr>
            <a:xfrm>
              <a:off x="2822887" y="4422665"/>
              <a:ext cx="782522" cy="673751"/>
            </a:xfrm>
            <a:prstGeom prst="ellipse">
              <a:avLst/>
            </a:prstGeom>
            <a:blipFill rotWithShape="0"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Elipse 10"/>
            <p:cNvSpPr/>
            <p:nvPr/>
          </p:nvSpPr>
          <p:spPr>
            <a:xfrm>
              <a:off x="5105680" y="1127416"/>
              <a:ext cx="782522" cy="673749"/>
            </a:xfrm>
            <a:prstGeom prst="ellipse">
              <a:avLst/>
            </a:prstGeom>
            <a:blipFill rotWithShape="0"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Elipse 12"/>
            <p:cNvSpPr/>
            <p:nvPr/>
          </p:nvSpPr>
          <p:spPr>
            <a:xfrm>
              <a:off x="5928466" y="5113916"/>
              <a:ext cx="782522" cy="675500"/>
            </a:xfrm>
            <a:prstGeom prst="ellipse">
              <a:avLst/>
            </a:prstGeom>
            <a:blipFill rotWithShape="0"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Elipse 13"/>
            <p:cNvSpPr/>
            <p:nvPr/>
          </p:nvSpPr>
          <p:spPr>
            <a:xfrm>
              <a:off x="4177858" y="1127416"/>
              <a:ext cx="782522" cy="673749"/>
            </a:xfrm>
            <a:prstGeom prst="ellipse">
              <a:avLst/>
            </a:prstGeom>
            <a:blipFill rotWithShape="0">
              <a:blip r:embed="rId9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Elipse 14"/>
            <p:cNvSpPr/>
            <p:nvPr/>
          </p:nvSpPr>
          <p:spPr>
            <a:xfrm>
              <a:off x="6753003" y="2844165"/>
              <a:ext cx="782521" cy="675500"/>
            </a:xfrm>
            <a:prstGeom prst="ellipse">
              <a:avLst/>
            </a:prstGeom>
            <a:blipFill rotWithShape="0">
              <a:blip r:embed="rId10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3365576" y="1433665"/>
              <a:ext cx="782522" cy="675500"/>
            </a:xfrm>
            <a:prstGeom prst="ellipse">
              <a:avLst/>
            </a:prstGeom>
            <a:blipFill rotWithShape="0">
              <a:blip r:embed="rId11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2796629" y="2084665"/>
              <a:ext cx="782521" cy="675500"/>
            </a:xfrm>
            <a:prstGeom prst="ellipse">
              <a:avLst/>
            </a:prstGeom>
            <a:blipFill rotWithShape="0">
              <a:blip r:embed="rId12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6707487" y="3652665"/>
              <a:ext cx="782521" cy="675500"/>
            </a:xfrm>
            <a:prstGeom prst="ellipse">
              <a:avLst/>
            </a:prstGeom>
            <a:blipFill rotWithShape="0">
              <a:blip r:embed="rId13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6437893" y="4438416"/>
              <a:ext cx="782521" cy="675500"/>
            </a:xfrm>
            <a:prstGeom prst="ellipse">
              <a:avLst/>
            </a:prstGeom>
            <a:blipFill rotWithShape="0">
              <a:blip r:embed="rId14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Elipse 20"/>
            <p:cNvSpPr/>
            <p:nvPr/>
          </p:nvSpPr>
          <p:spPr>
            <a:xfrm>
              <a:off x="2495524" y="2849416"/>
              <a:ext cx="782521" cy="675500"/>
            </a:xfrm>
            <a:prstGeom prst="ellipse">
              <a:avLst/>
            </a:prstGeom>
            <a:blipFill rotWithShape="0">
              <a:blip r:embed="rId15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Elipse 21"/>
            <p:cNvSpPr/>
            <p:nvPr/>
          </p:nvSpPr>
          <p:spPr>
            <a:xfrm>
              <a:off x="5916212" y="1456416"/>
              <a:ext cx="784272" cy="673749"/>
            </a:xfrm>
            <a:prstGeom prst="ellipse">
              <a:avLst/>
            </a:prstGeom>
            <a:blipFill rotWithShape="0">
              <a:blip r:embed="rId16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Elipse 22"/>
            <p:cNvSpPr/>
            <p:nvPr/>
          </p:nvSpPr>
          <p:spPr>
            <a:xfrm>
              <a:off x="2577802" y="3635165"/>
              <a:ext cx="782522" cy="675500"/>
            </a:xfrm>
            <a:prstGeom prst="ellipse">
              <a:avLst/>
            </a:prstGeom>
            <a:blipFill rotWithShape="0">
              <a:blip r:embed="rId17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4356" name="Picture 2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4104208" y="2493966"/>
              <a:ext cx="1847706" cy="2252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5" name="Elipse 24"/>
            <p:cNvSpPr/>
            <p:nvPr/>
          </p:nvSpPr>
          <p:spPr>
            <a:xfrm>
              <a:off x="5110932" y="5484916"/>
              <a:ext cx="782521" cy="672000"/>
            </a:xfrm>
            <a:prstGeom prst="ellipse">
              <a:avLst/>
            </a:prstGeom>
            <a:blipFill rotWithShape="0">
              <a:blip r:embed="rId19" cstate="print"/>
              <a:stretch>
                <a:fillRect/>
              </a:stretch>
            </a:blip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9" name="Elipse 28"/>
          <p:cNvSpPr/>
          <p:nvPr/>
        </p:nvSpPr>
        <p:spPr>
          <a:xfrm>
            <a:off x="5867400" y="1831975"/>
            <a:ext cx="709613" cy="609600"/>
          </a:xfrm>
          <a:prstGeom prst="ellipse">
            <a:avLst/>
          </a:prstGeom>
          <a:blipFill rotWithShape="0">
            <a:blip r:embed="rId20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0261" y="5632446"/>
            <a:ext cx="8839199" cy="5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885" tIns="41442" rIns="82885" bIns="41442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defTabSz="82885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</a:tabLst>
              <a:defRPr/>
            </a:pPr>
            <a:r>
              <a:rPr lang="pt-BR" sz="2900" b="1" kern="0" dirty="0" smtClean="0">
                <a:ln w="19050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APOIO ADMINISTRATIVO</a:t>
            </a:r>
            <a:endParaRPr lang="pt-BR" sz="2500" b="1" kern="0" dirty="0">
              <a:ln w="19050">
                <a:solidFill>
                  <a:srgbClr val="000000"/>
                </a:solidFill>
              </a:ln>
              <a:solidFill>
                <a:srgbClr val="FFFF00"/>
              </a:solidFill>
              <a:effectLst>
                <a:outerShdw dist="38100" sx="1000" sy="1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ENERGIA ELÉTRICA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As despesas com energia elétrica são o maior “vilão” do apoio administrativo, correspondendo a mais de 10% de todas as despesas discricionárias do Comando do Exército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As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OM, por sua vez, devem buscar:</a:t>
            </a:r>
          </a:p>
          <a:p>
            <a:pPr lvl="1" algn="just" eaLnBrk="1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racionalizar o uso de energia elétrica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 </a:t>
            </a:r>
          </a:p>
          <a:p>
            <a:pPr lvl="1" algn="just" eaLnBrk="1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buscar o uso crescente de lâmpadas LED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  e</a:t>
            </a:r>
          </a:p>
          <a:p>
            <a:pPr marL="477838" lvl="1" indent="236538" algn="just" eaLnBrk="1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adequar o contrato de fornecimento de energia ao seu perfil de </a:t>
            </a:r>
            <a:r>
              <a:rPr lang="pt-BR" b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consumo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(buscar apoio da CRO).</a:t>
            </a:r>
          </a:p>
          <a:p>
            <a:pPr marL="477838" lvl="1" indent="236538" algn="just" eaLnBrk="1" hangingPunct="1">
              <a:spcAft>
                <a:spcPts val="1200"/>
              </a:spcAft>
              <a:defRPr/>
            </a:pPr>
            <a:endParaRPr lang="pt-BR" sz="2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1200"/>
              </a:spcAft>
              <a:defRPr/>
            </a:pPr>
            <a:r>
              <a:rPr lang="pt-BR" sz="17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ENERGIA ELÉTRICA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81025" y="10096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Acompanhar a leitura diária do relógio de consumo para identificar possíveis pontos de desperdício de energia.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Campanhas de conscientização do consumo de energia elétrica no sítio eletrônico da OM.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Racionalização do consumo de ar condicionado.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Priorizar a aquisição e instalação de lâmpadas mais eficientes e duráveis (LED).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Desligar as lâmpadas quando não estiverem em uso, reduzir iluminação ornamental da OM e uso de computadores que possuam modo econômico do monitor (</a:t>
            </a:r>
            <a:r>
              <a:rPr lang="pt-BR" b="1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energy</a:t>
            </a:r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b="1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saver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).</a:t>
            </a:r>
          </a:p>
          <a:p>
            <a:pPr algn="just" eaLnBrk="1" hangingPunct="1">
              <a:spcAft>
                <a:spcPts val="1200"/>
              </a:spcAft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GB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857250"/>
            <a:ext cx="8229600" cy="5715000"/>
          </a:xfrm>
        </p:spPr>
        <p:txBody>
          <a:bodyPr lIns="90000" tIns="46800" rIns="90000" bIns="46800" anchor="t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400" algn="l"/>
              </a:tabLst>
              <a:defRPr/>
            </a:pPr>
            <a:endParaRPr lang="pt-BR" sz="19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400" algn="l"/>
              </a:tabLst>
              <a:defRPr/>
            </a:pPr>
            <a:endParaRPr lang="pt-BR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DESPESAS COM ENERGIA ELÉTRICA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71500" y="85725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Priorizar a aquisição de equipamentos que possuam conceito “A” do selo de certificação PROCEL do INMETRO.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Manter campanha permanente de utilização dos elevadores, com adesivos, para não chamar mais de um elevador simultaneamente.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Verificar qual o tipo de contrato existente entre a UG e a concessionária. Se a entrada de energia da OM for de baixa tensão, o contrato mais adequado é o convencional. Se for de média ou alta tensão, o mais adequado é o assessoramento, tanto da concessionária quanto da SRO/CRO de vinculação, para a adoção do melhor contrato.</a:t>
            </a:r>
          </a:p>
          <a:p>
            <a:pPr marL="338400" indent="-338400" algn="just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tabLst>
                <a:tab pos="446400" algn="l"/>
              </a:tabLst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Orientar o Fiscal Administrativo a manter controle sobre a medição e consumo de energia elétrica da OM, com especial atenção aos períodos de aumento e redução do efetivo normal. </a:t>
            </a:r>
          </a:p>
          <a:p>
            <a:pPr algn="just" eaLnBrk="1" hangingPunct="1">
              <a:spcAft>
                <a:spcPts val="1200"/>
              </a:spcAft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GB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0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Arial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100" b="1" kern="0" dirty="0">
              <a:solidFill>
                <a:srgbClr val="00206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7"/>
          <p:cNvSpPr>
            <a:spLocks noChangeArrowheads="1"/>
          </p:cNvSpPr>
          <p:nvPr/>
        </p:nvSpPr>
        <p:spPr bwMode="auto">
          <a:xfrm>
            <a:off x="285750" y="1428750"/>
            <a:ext cx="8461375" cy="41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28" tIns="50366" rIns="100728" bIns="50366">
            <a:spAutoFit/>
          </a:bodyPr>
          <a:lstStyle/>
          <a:p>
            <a:pPr algn="just" defTabSz="448983" eaLnBrk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pt-BR" sz="2400" b="1" kern="0" dirty="0">
                <a:solidFill>
                  <a:srgbClr val="0000FF"/>
                </a:solidFill>
                <a:latin typeface="Calibri" pitchFamily="34" charset="0"/>
              </a:rPr>
              <a:t>	 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São reuniões coordenadas pelo EME, com o objetivo de definir encargos de cada Órgão de Direção Setorial (ODS), relativos à aquisição de materiais e/ou prestação de serviços.</a:t>
            </a:r>
          </a:p>
          <a:p>
            <a:pPr algn="just" defTabSz="448983" eaLnBrk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 ( Anexo “A”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</a:rPr>
              <a:t>do Caderno de Orientação aos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Agentes da </a:t>
            </a:r>
            <a:r>
              <a:rPr lang="pt-BR" b="1" kern="0" dirty="0" smtClean="0">
                <a:solidFill>
                  <a:srgbClr val="002060"/>
                </a:solidFill>
                <a:latin typeface="Calibri" pitchFamily="34" charset="0"/>
              </a:rPr>
              <a:t>Administração – Apoio Administrativo/Fundo do Exército, disponível </a:t>
            </a:r>
            <a:r>
              <a:rPr lang="pt-BR" b="1" kern="0" dirty="0">
                <a:solidFill>
                  <a:srgbClr val="002060"/>
                </a:solidFill>
                <a:latin typeface="Calibri" pitchFamily="34" charset="0"/>
              </a:rPr>
              <a:t>no hiperlink </a:t>
            </a:r>
            <a:r>
              <a:rPr lang="pt-BR" b="1" kern="0" dirty="0">
                <a:solidFill>
                  <a:schemeClr val="tx1"/>
                </a:solidFill>
                <a:latin typeface="Calibri" pitchFamily="34" charset="0"/>
                <a:hlinkClick r:id="rId3"/>
              </a:rPr>
              <a:t>http://intranet.dgo.eb.mil.br</a:t>
            </a:r>
            <a:r>
              <a:rPr lang="pt-BR" b="1" kern="0" dirty="0" smtClean="0">
                <a:solidFill>
                  <a:schemeClr val="tx1"/>
                </a:solidFill>
                <a:latin typeface="Calibri" pitchFamily="34" charset="0"/>
                <a:hlinkClick r:id="rId3"/>
              </a:rPr>
              <a:t>/</a:t>
            </a:r>
            <a:endParaRPr lang="pt-BR" b="1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 defTabSz="448983" eaLnBrk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pt-BR" sz="2000" b="1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defTabSz="448983" eaLnBrk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pt-BR" sz="2000" b="1" kern="0" dirty="0">
              <a:solidFill>
                <a:srgbClr val="002060"/>
              </a:solidFill>
              <a:latin typeface="Calibri" pitchFamily="34" charset="0"/>
            </a:endParaRPr>
          </a:p>
          <a:p>
            <a:pPr algn="just" defTabSz="448983" eaLnBrk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pt-BR" sz="2000" b="1" kern="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</a:rPr>
              <a:t>REUNIÕES SISTÊMICAS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endParaRPr lang="pt-BR" sz="28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57188" y="1000108"/>
            <a:ext cx="8358187" cy="500065"/>
          </a:xfrm>
          <a:prstGeom prst="roundRect">
            <a:avLst/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  <p:txBody>
          <a:bodyPr lIns="100717" tIns="50361" rIns="100717" bIns="50361" anchor="ctr"/>
          <a:lstStyle/>
          <a:p>
            <a:pPr algn="ctr" defTabSz="913831" eaLnBrk="1" fontAlgn="auto" hangingPunct="1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t-BR" sz="2000" b="1" kern="0" dirty="0">
                <a:solidFill>
                  <a:srgbClr val="002060"/>
                </a:solidFill>
                <a:latin typeface="Calibri"/>
                <a:cs typeface="Arial Unicode MS"/>
              </a:rPr>
              <a:t>Anexo “A” </a:t>
            </a:r>
            <a:r>
              <a:rPr lang="pt-BR" sz="2000" b="1" kern="0" dirty="0" smtClean="0">
                <a:solidFill>
                  <a:srgbClr val="002060"/>
                </a:solidFill>
                <a:latin typeface="Calibri"/>
                <a:cs typeface="Arial Unicode MS"/>
              </a:rPr>
              <a:t>do </a:t>
            </a:r>
            <a:r>
              <a:rPr lang="pt-BR" sz="2000" b="1" kern="0" dirty="0" smtClean="0">
                <a:solidFill>
                  <a:srgbClr val="002060"/>
                </a:solidFill>
                <a:latin typeface="Calibri" pitchFamily="34" charset="0"/>
              </a:rPr>
              <a:t>Caderno </a:t>
            </a:r>
            <a:r>
              <a:rPr lang="pt-BR" sz="2000" b="1" kern="0" dirty="0">
                <a:solidFill>
                  <a:srgbClr val="002060"/>
                </a:solidFill>
                <a:latin typeface="Calibri" pitchFamily="34" charset="0"/>
              </a:rPr>
              <a:t>de Orientação aos Agentes da Administração – Apoio Administrativo/Fundo do Exército</a:t>
            </a:r>
            <a:endParaRPr lang="pt-BR" sz="2000" b="1" kern="0" dirty="0">
              <a:solidFill>
                <a:srgbClr val="002060"/>
              </a:solidFill>
              <a:latin typeface="Calibri"/>
              <a:cs typeface="Arial Unicode MS"/>
            </a:endParaRPr>
          </a:p>
        </p:txBody>
      </p:sp>
      <p:graphicFrame>
        <p:nvGraphicFramePr>
          <p:cNvPr id="8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3363"/>
              </p:ext>
            </p:extLst>
          </p:nvPr>
        </p:nvGraphicFramePr>
        <p:xfrm>
          <a:off x="357188" y="1571625"/>
          <a:ext cx="8557001" cy="481553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21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5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5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08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3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ITEM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DESCRIÇÃO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AQUISIÇÃO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Mnt</a:t>
                      </a: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PREVENTIVA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Mnt</a:t>
                      </a: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CORRETIVA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>
                    <a:solidFill>
                      <a:srgbClr val="33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Ar condicionado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Aparelhos de ar condicionado</a:t>
                      </a: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DAbst</a:t>
                      </a:r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Elevadores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Equipamentos de transporte vertical (elevadores)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DOM/DEC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DOM/DEC</a:t>
                      </a:r>
                      <a:endParaRPr kumimoji="0" lang="pt-B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082"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Combate a incêndio</a:t>
                      </a:r>
                      <a:endParaRPr lang="pt-BR" sz="1400" b="1" baseline="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Extintores de incêndio – </a:t>
                      </a:r>
                    </a:p>
                    <a:p>
                      <a:pPr algn="ctr"/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todas as OM</a:t>
                      </a: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 </a:t>
                      </a:r>
                      <a:r>
                        <a:rPr lang="pt-BR" sz="1400" b="1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Abst</a:t>
                      </a:r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/COLOG</a:t>
                      </a: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Lavagem de roupas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Vida administrativa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Eqp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 Fixos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Câmaras Frigoríficas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DOM/DEC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DGO/SEF</a:t>
                      </a:r>
                      <a:endParaRPr kumimoji="0" lang="pt-B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Abst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Viaturas 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Adm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Viaturas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Adm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Mat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Mat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D </a:t>
                      </a: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Mat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Alojamento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Material de alojamento (roupa de cama, colchões, armários e afins)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Mesas, cadeiras,estantes</a:t>
                      </a: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 </a:t>
                      </a:r>
                      <a:r>
                        <a:rPr lang="pt-BR" sz="1400" b="1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Abst</a:t>
                      </a:r>
                      <a:r>
                        <a:rPr lang="pt-BR" sz="14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/COLOG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 </a:t>
                      </a:r>
                      <a:r>
                        <a:rPr lang="pt-BR" sz="1400" b="1" kern="12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Abst</a:t>
                      </a:r>
                      <a:r>
                        <a:rPr lang="pt-BR" sz="1400" b="1" kern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/COLOG</a:t>
                      </a:r>
                    </a:p>
                  </a:txBody>
                  <a:tcPr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42852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4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</a:rPr>
              <a:t>REUNIÕES SISTÊMICAS - EXEMPLOS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endParaRPr lang="pt-BR" sz="28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762000" y="2143125"/>
            <a:ext cx="7848600" cy="395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DÚVIDAS, PERGUNTAS </a:t>
            </a: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E</a:t>
            </a: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DEBATE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</a:rPr>
              <a:t>APOIO ADMINISTRATIVO DA UNIDADE</a:t>
            </a: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endParaRPr lang="pt-BR" sz="28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endParaRPr lang="pt-BR" sz="28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3400" y="1714500"/>
            <a:ext cx="8229600" cy="2775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0" indent="-328613" algn="just">
              <a:lnSpc>
                <a:spcPct val="130000"/>
              </a:lnSpc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349250" algn="l"/>
                <a:tab pos="796925" algn="l"/>
                <a:tab pos="1246188" algn="l"/>
                <a:tab pos="1695450" algn="l"/>
                <a:tab pos="2144713" algn="l"/>
                <a:tab pos="2593975" algn="l"/>
                <a:tab pos="3043238" algn="l"/>
                <a:tab pos="3492500" algn="l"/>
                <a:tab pos="3941763" algn="l"/>
                <a:tab pos="4391025" algn="l"/>
                <a:tab pos="4840288" algn="l"/>
                <a:tab pos="5289550" algn="l"/>
                <a:tab pos="5738813" algn="l"/>
                <a:tab pos="6188075" algn="l"/>
                <a:tab pos="6637338" algn="l"/>
                <a:tab pos="7086600" algn="l"/>
                <a:tab pos="7535863" algn="l"/>
                <a:tab pos="7985125" algn="l"/>
                <a:tab pos="8434388" algn="l"/>
                <a:tab pos="8883650" algn="l"/>
                <a:tab pos="9332913" algn="l"/>
              </a:tabLst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      APRESENTAR AS PRINCIPAIS FUNCIONALIDADES DAS DESPESAS DE FUNCIONAMENTO QUE DIZEM RESPEITO AO APOIO ADMINISTRATIVO DAS UG/OM.</a:t>
            </a:r>
          </a:p>
          <a:p>
            <a:pPr marL="349250" indent="-328613" algn="just">
              <a:lnSpc>
                <a:spcPct val="130000"/>
              </a:lnSpc>
              <a:buClr>
                <a:srgbClr val="000000"/>
              </a:buClr>
              <a:buSzPct val="100000"/>
              <a:buFont typeface="Arial" charset="0"/>
              <a:buBlip>
                <a:blip r:embed="rId3"/>
              </a:buBlip>
              <a:tabLst>
                <a:tab pos="349250" algn="l"/>
                <a:tab pos="796925" algn="l"/>
                <a:tab pos="1246188" algn="l"/>
                <a:tab pos="1695450" algn="l"/>
                <a:tab pos="2144713" algn="l"/>
                <a:tab pos="2593975" algn="l"/>
                <a:tab pos="3043238" algn="l"/>
                <a:tab pos="3492500" algn="l"/>
                <a:tab pos="3941763" algn="l"/>
                <a:tab pos="4391025" algn="l"/>
                <a:tab pos="4840288" algn="l"/>
                <a:tab pos="5289550" algn="l"/>
                <a:tab pos="5738813" algn="l"/>
                <a:tab pos="6188075" algn="l"/>
                <a:tab pos="6637338" algn="l"/>
                <a:tab pos="7086600" algn="l"/>
                <a:tab pos="7535863" algn="l"/>
                <a:tab pos="7985125" algn="l"/>
                <a:tab pos="8434388" algn="l"/>
                <a:tab pos="8883650" algn="l"/>
                <a:tab pos="9332913" algn="l"/>
              </a:tabLst>
            </a:pPr>
            <a:endParaRPr lang="pt-BR" sz="2400" b="1" dirty="0">
              <a:solidFill>
                <a:srgbClr val="002060"/>
              </a:solidFill>
              <a:latin typeface="Calibri" pitchFamily="34" charset="0"/>
            </a:endParaRPr>
          </a:p>
          <a:p>
            <a:pPr marL="349250" indent="-328613" algn="just">
              <a:lnSpc>
                <a:spcPct val="13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49250" algn="l"/>
                <a:tab pos="796925" algn="l"/>
                <a:tab pos="1246188" algn="l"/>
                <a:tab pos="1695450" algn="l"/>
                <a:tab pos="2144713" algn="l"/>
                <a:tab pos="2593975" algn="l"/>
                <a:tab pos="3043238" algn="l"/>
                <a:tab pos="3492500" algn="l"/>
                <a:tab pos="3941763" algn="l"/>
                <a:tab pos="4391025" algn="l"/>
                <a:tab pos="4840288" algn="l"/>
                <a:tab pos="5289550" algn="l"/>
                <a:tab pos="5738813" algn="l"/>
                <a:tab pos="6188075" algn="l"/>
                <a:tab pos="6637338" algn="l"/>
                <a:tab pos="7086600" algn="l"/>
                <a:tab pos="7535863" algn="l"/>
                <a:tab pos="7985125" algn="l"/>
                <a:tab pos="8434388" algn="l"/>
                <a:tab pos="8883650" algn="l"/>
                <a:tab pos="9332913" algn="l"/>
              </a:tabLst>
            </a:pPr>
            <a:endParaRPr lang="en-GB" sz="28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349250" indent="-328613" algn="just">
              <a:lnSpc>
                <a:spcPct val="13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49250" algn="l"/>
                <a:tab pos="796925" algn="l"/>
                <a:tab pos="1246188" algn="l"/>
                <a:tab pos="1695450" algn="l"/>
                <a:tab pos="2144713" algn="l"/>
                <a:tab pos="2593975" algn="l"/>
                <a:tab pos="3043238" algn="l"/>
                <a:tab pos="3492500" algn="l"/>
                <a:tab pos="3941763" algn="l"/>
                <a:tab pos="4391025" algn="l"/>
                <a:tab pos="4840288" algn="l"/>
                <a:tab pos="5289550" algn="l"/>
                <a:tab pos="5738813" algn="l"/>
                <a:tab pos="6188075" algn="l"/>
                <a:tab pos="6637338" algn="l"/>
                <a:tab pos="7086600" algn="l"/>
                <a:tab pos="7535863" algn="l"/>
                <a:tab pos="7985125" algn="l"/>
                <a:tab pos="8434388" algn="l"/>
                <a:tab pos="8883650" algn="l"/>
                <a:tab pos="9332913" algn="l"/>
              </a:tabLst>
            </a:pPr>
            <a:endParaRPr lang="en-GB" sz="28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096913" y="89083"/>
            <a:ext cx="2776722" cy="7538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40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OBJETIVO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63" y="1214438"/>
            <a:ext cx="8339137" cy="4564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606425" indent="-606425" algn="just">
              <a:lnSpc>
                <a:spcPct val="110000"/>
              </a:lnSpc>
              <a:spcBef>
                <a:spcPts val="1375"/>
              </a:spcBef>
              <a:buSzPct val="100000"/>
              <a:buFont typeface="Arial" charset="0"/>
              <a:buAutoNum type="romanUcPeriod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INTRODUÇÃO</a:t>
            </a:r>
          </a:p>
          <a:p>
            <a:pPr marL="606425" indent="-606425" algn="just">
              <a:lnSpc>
                <a:spcPct val="110000"/>
              </a:lnSpc>
              <a:spcBef>
                <a:spcPts val="1375"/>
              </a:spcBef>
              <a:buSzPct val="100000"/>
              <a:buFont typeface="Arial" charset="0"/>
              <a:buAutoNum type="romanUcPeriod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DESENVOLVIMENTO</a:t>
            </a:r>
          </a:p>
          <a:p>
            <a:pPr marL="723900" indent="-723900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            - Gestão dos Recursos Orçamentários;</a:t>
            </a: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	- Aquisição de Material;</a:t>
            </a: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	- Contratos </a:t>
            </a:r>
            <a:r>
              <a:rPr lang="pt-BR" b="1" dirty="0" smtClean="0">
                <a:solidFill>
                  <a:srgbClr val="002060"/>
                </a:solidFill>
                <a:latin typeface="Calibri" pitchFamily="34" charset="0"/>
              </a:rPr>
              <a:t>Administrativos;</a:t>
            </a:r>
            <a:endParaRPr lang="pt-BR" b="1" dirty="0">
              <a:solidFill>
                <a:srgbClr val="002060"/>
              </a:solidFill>
              <a:latin typeface="Calibri" pitchFamily="34" charset="0"/>
            </a:endParaRP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	- Despesas com Água e Esgoto;</a:t>
            </a: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  	- Despesas com Telefonia;</a:t>
            </a: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	- Despesas com Energia Elétrica;</a:t>
            </a:r>
          </a:p>
          <a:p>
            <a:pPr marL="606425" indent="-606425" algn="just"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pt-BR" b="1" dirty="0">
                <a:solidFill>
                  <a:srgbClr val="002060"/>
                </a:solidFill>
                <a:latin typeface="Calibri" pitchFamily="34" charset="0"/>
              </a:rPr>
              <a:t>	- Reuniões Sistêmicas.</a:t>
            </a:r>
          </a:p>
          <a:p>
            <a:pPr marL="606425" indent="-606425" algn="just">
              <a:lnSpc>
                <a:spcPct val="110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  <a:defRPr/>
            </a:pPr>
            <a:r>
              <a:rPr lang="en-GB" b="1" dirty="0">
                <a:solidFill>
                  <a:srgbClr val="002060"/>
                </a:solidFill>
                <a:latin typeface="Calibri" pitchFamily="34" charset="0"/>
              </a:rPr>
              <a:t>III.  CONCLUSÃO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096913" y="89083"/>
            <a:ext cx="2606804" cy="75386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40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SUMÁRIO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500188"/>
            <a:ext cx="8229600" cy="3571875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 DGO, por meio da Seção de Gestão Setorial (SGS), é o órgão que gerencia, no âmbito do Exército, o orçamento da Ação Orçamentária 2000 - Administração da Unidade.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sz="1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 Ação 2000 destina-se, exclusivamente, a atender despesas com serviços, manutenção de equipamentos/instalações e aquisição de material de consumo/permanente </a:t>
            </a:r>
            <a:r>
              <a:rPr lang="pt-BR" sz="1800" b="1" dirty="0" smtClean="0">
                <a:solidFill>
                  <a:srgbClr val="FF0000"/>
                </a:solidFill>
                <a:latin typeface="Calibri" pitchFamily="34" charset="0"/>
              </a:rPr>
              <a:t>obrigatoriamente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  relacionadas à</a:t>
            </a:r>
            <a:r>
              <a:rPr lang="pt-BR" sz="1800" b="1" dirty="0" smtClean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pt-BR" sz="1800" b="1" dirty="0" smtClean="0">
                <a:solidFill>
                  <a:srgbClr val="FF0000"/>
                </a:solidFill>
                <a:latin typeface="Calibri" pitchFamily="34" charset="0"/>
              </a:rPr>
              <a:t>vida vegetativa da OM</a:t>
            </a:r>
            <a:r>
              <a:rPr lang="pt-BR" sz="1800" b="1" dirty="0" smtClean="0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INTRODUÇÃO</a:t>
            </a:r>
            <a:endParaRPr lang="pt-BR" sz="2800" b="1" dirty="0">
              <a:ln>
                <a:solidFill>
                  <a:srgbClr val="000000"/>
                </a:solidFill>
              </a:ln>
              <a:solidFill>
                <a:srgbClr val="FFFF00"/>
              </a:solidFill>
              <a:ea typeface="MS Gothic" pitchFamily="49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500188"/>
            <a:ext cx="8229600" cy="4071937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A busca pela efetividade da despesa e a racionalização dos gastos públicos deve ser uma preocupação dos gestores. Essa premissa toma maior vulto em momentos de restrições orçamentárias. </a:t>
            </a:r>
          </a:p>
          <a:p>
            <a:pPr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sz="1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O Comandante/Chefe/Diretor deve certificar-se de que todas as despesas terão efetividade, isto é, a capacidade de promover os resultados pretendidos, impactando de forma positiva na atividade-fim da OM.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INTRODUÇÃO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600" b="1" dirty="0" smtClean="0">
                <a:solidFill>
                  <a:srgbClr val="002060"/>
                </a:solidFill>
                <a:latin typeface="Calibri" pitchFamily="34" charset="0"/>
              </a:rPr>
              <a:t>Tomar ciência dos recursos orçamentários disponíveis, dos recursos previstos para serem recebidos e das despesas da OM. 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600" b="1" dirty="0" smtClean="0">
                <a:solidFill>
                  <a:srgbClr val="002060"/>
                </a:solidFill>
                <a:latin typeface="Calibri" pitchFamily="34" charset="0"/>
              </a:rPr>
              <a:t>A Previsão de Recursos Orçamentários (PRO), divulgada em SET de A-1, consiste em importante ferramenta para o gestor adequar o seu Plano Anual de Contratações (PAC), no que tange às despesas relacionadas ao Apoio Administrativo.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600" b="1" dirty="0" smtClean="0">
                <a:solidFill>
                  <a:srgbClr val="002060"/>
                </a:solidFill>
                <a:latin typeface="Calibri" pitchFamily="34" charset="0"/>
              </a:rPr>
              <a:t>Estabelecer, junto com seu Estado-Maior, uma ordem de prioridades  para o atendimento às necessidades administrativas da OM.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Para 2023, na atualização do Caderno de Orientação aos Agentes da Administração, será inserida uma tabela para cada Plano Interno (PI), as Naturezas de Despesas (ND) e seus respectivos Subitens (SI) autorizados no momento da confecção da Nota de Empenho.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Tal tabela será utilizada na base de dados do SAG,  permitindo que os </a:t>
            </a:r>
            <a:r>
              <a:rPr lang="pt-BR" sz="1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CGCFEx</a:t>
            </a: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analisem se houve ou não utilização indevida dos recursos (</a:t>
            </a:r>
            <a:r>
              <a:rPr lang="pt-BR" sz="1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</a:t>
            </a: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utilizar FUNADOM para compra de gêneros alimentícios).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GESTÃO DOS RECURSOS ORÇAMENTÁRIOS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Planejar e executar medidas e procedimentos para economia com despesas de concessionárias de serviços públicos, contratos administrativos, material de expediente, de limpeza e de conservação, manutenção de bens móveis e imóveis.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Priorizar o emprego dos saldos de Nota de Empenho (NE) inscritos em RP, em particular das concessionárias de serviços públicos e contratos administrativos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Garantir o recebimento integral dos bens e serviços que estejam inscritos em </a:t>
            </a:r>
            <a:r>
              <a:rPr lang="pt-BR" sz="1800" b="1" u="sng" dirty="0" smtClean="0">
                <a:solidFill>
                  <a:srgbClr val="002060"/>
                </a:solidFill>
                <a:latin typeface="Calibri" pitchFamily="34" charset="0"/>
              </a:rPr>
              <a:t>Restos a Pagar Não Processados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 (RPNP), uma vez que o cancelamento de tais empenhos ocasiona a perda de créditos pelo Comando do Exército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pt-BR" sz="1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GESTÃO DOS RECURSOS ORÇAMENTÁRIOS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28625" y="1000125"/>
            <a:ext cx="8229600" cy="5500688"/>
          </a:xfrm>
        </p:spPr>
        <p:txBody>
          <a:bodyPr lIns="90000" tIns="46800" rIns="90000" bIns="46800" anchor="t"/>
          <a:lstStyle/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Todo 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cancelamento de RP deverá ser justificado no Sistema de Acompanhamento da Gestão (SAG) e no Relatório de Prestação de Contas da UG, o qual será avaliado pelos ODS/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ODOp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 e pelos </a:t>
            </a:r>
            <a:r>
              <a:rPr lang="pt-BR" sz="1800" b="1" dirty="0" err="1" smtClean="0">
                <a:solidFill>
                  <a:srgbClr val="002060"/>
                </a:solidFill>
                <a:latin typeface="Calibri" pitchFamily="34" charset="0"/>
              </a:rPr>
              <a:t>CGCFEx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BR" sz="1800" b="1" dirty="0" smtClean="0">
                <a:solidFill>
                  <a:srgbClr val="FF0000"/>
                </a:solidFill>
                <a:latin typeface="Calibri" pitchFamily="34" charset="0"/>
              </a:rPr>
              <a:t>É pecado capital anular empenhos de RP de concessionárias e contratos.</a:t>
            </a:r>
          </a:p>
          <a:p>
            <a:pPr marL="339725" indent="-339725" algn="just" eaLnBrk="1" hangingPunct="1">
              <a:lnSpc>
                <a:spcPct val="120000"/>
              </a:lnSpc>
              <a:spcBef>
                <a:spcPts val="800"/>
              </a:spcBef>
              <a:spcAft>
                <a:spcPts val="2400"/>
              </a:spcAft>
              <a:buFont typeface="Arial" charset="0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Tomar 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medidas cabíveis para </a:t>
            </a:r>
            <a:r>
              <a:rPr lang="pt-BR" sz="1800" b="1" u="sng" dirty="0" smtClean="0">
                <a:solidFill>
                  <a:srgbClr val="002060"/>
                </a:solidFill>
                <a:latin typeface="Calibri" pitchFamily="34" charset="0"/>
              </a:rPr>
              <a:t>evitar a incidência de processos de Despesas de Exercícios Anteriores </a:t>
            </a:r>
            <a:r>
              <a:rPr lang="pt-BR" sz="1800" b="1" dirty="0" smtClean="0">
                <a:solidFill>
                  <a:srgbClr val="002060"/>
                </a:solidFill>
                <a:latin typeface="Calibri" pitchFamily="34" charset="0"/>
              </a:rPr>
              <a:t>(DEA), nos casos em que possam ser evitados.</a:t>
            </a:r>
            <a:endParaRPr lang="pt-BR" sz="1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7937"/>
            <a:ext cx="9144000" cy="449263"/>
          </a:xfrm>
          <a:prstGeom prst="rect">
            <a:avLst/>
          </a:prstGeom>
          <a:noFill/>
          <a:ln w="360000">
            <a:noFill/>
            <a:round/>
            <a:headEnd/>
            <a:tailEnd/>
          </a:ln>
          <a:effectLst/>
        </p:spPr>
        <p:txBody>
          <a:bodyPr lIns="89973" tIns="44986" rIns="89973" bIns="44986"/>
          <a:lstStyle/>
          <a:p>
            <a:pPr algn="ctr" defTabSz="493560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91972" algn="l"/>
                <a:tab pos="987117" algn="l"/>
                <a:tab pos="1482263" algn="l"/>
                <a:tab pos="1977409" algn="l"/>
                <a:tab pos="2472556" algn="l"/>
                <a:tab pos="2967702" algn="l"/>
                <a:tab pos="3462847" algn="l"/>
                <a:tab pos="3957993" algn="l"/>
                <a:tab pos="4453140" algn="l"/>
                <a:tab pos="4948286" algn="l"/>
                <a:tab pos="5443432" algn="l"/>
                <a:tab pos="5938580" algn="l"/>
                <a:tab pos="6433724" algn="l"/>
                <a:tab pos="6928869" algn="l"/>
                <a:tab pos="7424015" algn="l"/>
                <a:tab pos="7919162" algn="l"/>
                <a:tab pos="8414309" algn="l"/>
                <a:tab pos="8909453" algn="l"/>
                <a:tab pos="9404600" algn="l"/>
                <a:tab pos="9899746" algn="l"/>
              </a:tabLst>
              <a:defRPr/>
            </a:pPr>
            <a:r>
              <a:rPr lang="pt-BR" sz="2800" b="1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a typeface="MS Gothic" pitchFamily="49" charset="-128"/>
                <a:cs typeface="+mn-cs"/>
              </a:rPr>
              <a:t>GESTÃO DOS RECURSOS ORÇAMENTÁRIOS</a:t>
            </a:r>
          </a:p>
        </p:txBody>
      </p:sp>
    </p:spTree>
    <p:extLst>
      <p:ext uri="{BB962C8B-B14F-4D97-AF65-F5344CB8AC3E}">
        <p14:creationId xmlns:p14="http://schemas.microsoft.com/office/powerpoint/2010/main" val="2916440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3699</TotalTime>
  <Words>1999</Words>
  <Application>Microsoft Office PowerPoint</Application>
  <PresentationFormat>Apresentação na tela (4:3)</PresentationFormat>
  <Paragraphs>285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Design padrão</vt:lpstr>
      <vt:lpstr>1_Fluxo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dgogabdirch</dc:creator>
  <cp:lastModifiedBy>Maj Bruno - dgoseo07</cp:lastModifiedBy>
  <cp:revision>480</cp:revision>
  <dcterms:modified xsi:type="dcterms:W3CDTF">2023-03-15T19:26:54Z</dcterms:modified>
</cp:coreProperties>
</file>