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400" r:id="rId2"/>
    <p:sldId id="346" r:id="rId3"/>
    <p:sldId id="347" r:id="rId4"/>
    <p:sldId id="257" r:id="rId5"/>
    <p:sldId id="402" r:id="rId6"/>
    <p:sldId id="359" r:id="rId7"/>
    <p:sldId id="350" r:id="rId8"/>
    <p:sldId id="361" r:id="rId9"/>
    <p:sldId id="351" r:id="rId10"/>
    <p:sldId id="362" r:id="rId11"/>
    <p:sldId id="363" r:id="rId12"/>
    <p:sldId id="364" r:id="rId13"/>
    <p:sldId id="352" r:id="rId14"/>
    <p:sldId id="366" r:id="rId15"/>
    <p:sldId id="367" r:id="rId16"/>
    <p:sldId id="368" r:id="rId17"/>
    <p:sldId id="401" r:id="rId18"/>
    <p:sldId id="371" r:id="rId19"/>
    <p:sldId id="372" r:id="rId20"/>
    <p:sldId id="373" r:id="rId21"/>
    <p:sldId id="354" r:id="rId22"/>
    <p:sldId id="374" r:id="rId23"/>
    <p:sldId id="355" r:id="rId24"/>
    <p:sldId id="375" r:id="rId25"/>
    <p:sldId id="376" r:id="rId26"/>
    <p:sldId id="377" r:id="rId27"/>
    <p:sldId id="378" r:id="rId28"/>
    <p:sldId id="380" r:id="rId29"/>
    <p:sldId id="381" r:id="rId30"/>
    <p:sldId id="383" r:id="rId31"/>
    <p:sldId id="384" r:id="rId32"/>
    <p:sldId id="385" r:id="rId33"/>
    <p:sldId id="386" r:id="rId34"/>
    <p:sldId id="387" r:id="rId35"/>
    <p:sldId id="388" r:id="rId36"/>
    <p:sldId id="356" r:id="rId37"/>
    <p:sldId id="389" r:id="rId38"/>
    <p:sldId id="390" r:id="rId39"/>
    <p:sldId id="391" r:id="rId40"/>
    <p:sldId id="392" r:id="rId41"/>
    <p:sldId id="393" r:id="rId42"/>
    <p:sldId id="395" r:id="rId43"/>
    <p:sldId id="357" r:id="rId44"/>
    <p:sldId id="396" r:id="rId45"/>
    <p:sldId id="397" r:id="rId46"/>
    <p:sldId id="404" r:id="rId47"/>
    <p:sldId id="412" r:id="rId48"/>
    <p:sldId id="358" r:id="rId49"/>
    <p:sldId id="414" r:id="rId50"/>
    <p:sldId id="416" r:id="rId51"/>
    <p:sldId id="418" r:id="rId52"/>
    <p:sldId id="403" r:id="rId53"/>
    <p:sldId id="398" r:id="rId54"/>
    <p:sldId id="399" r:id="rId5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529" autoAdjust="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57FF9B-008C-48D5-BA92-79FE51476FA3}" type="datetimeFigureOut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96D4123-518A-43C8-9235-F129B5F596DF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A9F197F-B360-46A3-986F-2086B0EF8960}" type="slidenum">
              <a:rPr lang="pt-BR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D5D44A36-211F-4E8E-A0F3-D0AD9C40B8F6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10</a:t>
            </a:fld>
            <a:endParaRPr lang="pt-B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D3075035-B3FA-4A71-B370-74F60E33235E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11</a:t>
            </a:fld>
            <a:endParaRPr lang="pt-B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66BEF1F6-8ECA-40B1-B56E-36EF6587D264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12</a:t>
            </a:fld>
            <a:endParaRPr lang="pt-B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91CCC9E4-2011-44F7-B17B-06873D46A887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13</a:t>
            </a:fld>
            <a:endParaRPr lang="pt-B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3FB339BD-9AB9-4866-9D73-46F0083B4CCC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14</a:t>
            </a:fld>
            <a:endParaRPr lang="pt-B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930DA522-46AD-4714-9E82-A379A7CB90A1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15</a:t>
            </a:fld>
            <a:endParaRPr lang="pt-B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A3629A37-A421-4147-BA63-102AB7F940EC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16</a:t>
            </a:fld>
            <a:endParaRPr lang="pt-B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18D4AE3F-C50F-40A2-91B8-EEB6680C8F60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17</a:t>
            </a:fld>
            <a:endParaRPr lang="pt-B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6FB42DC5-4A32-47B7-BE9A-14F2F42F97F2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18</a:t>
            </a:fld>
            <a:endParaRPr lang="pt-B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52B5228C-A6F8-4FB5-B72A-4005ED638F34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19</a:t>
            </a:fld>
            <a:endParaRPr lang="pt-B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2809DF02-012D-462B-9F30-AB081DAC31FF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2</a:t>
            </a:fld>
            <a:endParaRPr lang="pt-B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77E85D2F-3A5E-4441-97E2-B7263C42558D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20</a:t>
            </a:fld>
            <a:endParaRPr lang="pt-B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A024CE4F-C400-48C0-B874-37A65A79FF42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21</a:t>
            </a:fld>
            <a:endParaRPr lang="pt-B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7B746525-0861-41B1-8E6A-0F52CA7A16BE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22</a:t>
            </a:fld>
            <a:endParaRPr lang="pt-B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F30D893C-5030-48BA-9D4E-5D074D8DAC8C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23</a:t>
            </a:fld>
            <a:endParaRPr lang="pt-B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CAE269A5-7968-4EF7-B922-8FE484189DE4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24</a:t>
            </a:fld>
            <a:endParaRPr lang="pt-B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6FEDEF6F-36E9-4EAE-A843-C09E9A2087B7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25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AC78B38A-28E4-4271-BBDC-38CE4FEB68BF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26</a:t>
            </a:fld>
            <a:endParaRPr lang="pt-B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60978692-F3E9-4AC4-8C0B-DD1C792B6C1D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27</a:t>
            </a:fld>
            <a:endParaRPr lang="pt-B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CE8E7DF0-5E29-453B-9E4A-83C022E85CDA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28</a:t>
            </a:fld>
            <a:endParaRPr lang="pt-B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0B721106-6EAA-4F13-A60D-AE0F12825CA7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29</a:t>
            </a:fld>
            <a:endParaRPr lang="pt-B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A5D25B50-70A4-4F99-ABB5-FB7521A34FFB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3</a:t>
            </a:fld>
            <a:endParaRPr lang="pt-BR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21A883A6-9653-4F51-846F-5EF924EB5718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30</a:t>
            </a:fld>
            <a:endParaRPr lang="pt-B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57A1FA0E-2F2B-44C4-BB5F-03B4DA79065D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31</a:t>
            </a:fld>
            <a:endParaRPr lang="pt-B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5EC421B7-D891-4A94-8C9D-4A2BB228991B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32</a:t>
            </a:fld>
            <a:endParaRPr lang="pt-BR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346728E7-114B-4E03-9E97-AF7CF08EF87D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33</a:t>
            </a:fld>
            <a:endParaRPr lang="pt-BR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4C0EE6F5-E6CD-4A8C-9A0C-3C2630D86A71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34</a:t>
            </a:fld>
            <a:endParaRPr lang="pt-B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7C013FB7-5144-40F4-967B-E6B84680F68F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35</a:t>
            </a:fld>
            <a:endParaRPr lang="pt-BR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B185DD9A-AB0E-4A29-9211-88225745F322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36</a:t>
            </a:fld>
            <a:endParaRPr lang="pt-BR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6A2BD050-8A2B-489C-A8F0-6431E8CBC3A9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37</a:t>
            </a:fld>
            <a:endParaRPr lang="pt-BR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CC922263-8A39-4037-93CE-C09ECDD311B5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38</a:t>
            </a:fld>
            <a:endParaRPr lang="pt-BR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0E6A029A-5FD1-407D-A993-BF78CAD559CE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39</a:t>
            </a:fld>
            <a:endParaRPr lang="pt-BR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678BD8B0-5D0F-4F78-9E95-59E02FBEC0D3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4</a:t>
            </a:fld>
            <a:endParaRPr lang="pt-B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B6385C0D-7853-4C74-8991-3C01AAF3225F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40</a:t>
            </a:fld>
            <a:endParaRPr lang="pt-BR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9D5B3E1A-3DF6-458D-B7AB-EC5ADFD6D632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41</a:t>
            </a:fld>
            <a:endParaRPr lang="pt-BR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05306530-7555-4C87-AD2E-C4B409971B1C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42</a:t>
            </a:fld>
            <a:endParaRPr lang="pt-BR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076C814C-DC86-4DBD-BD72-B01A690A2D42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43</a:t>
            </a:fld>
            <a:endParaRPr lang="pt-BR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65E97C9A-4400-4C0D-B930-387FE0444BDB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44</a:t>
            </a:fld>
            <a:endParaRPr lang="pt-BR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66DC1642-0CA6-4B06-A33B-872455444328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45</a:t>
            </a:fld>
            <a:endParaRPr lang="pt-BR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87882E98-6C06-43D9-AB67-3EBC7CFA7F77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46</a:t>
            </a:fld>
            <a:endParaRPr lang="pt-BR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87882E98-6C06-43D9-AB67-3EBC7CFA7F77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47</a:t>
            </a:fld>
            <a:endParaRPr lang="pt-BR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1446E35F-C051-452F-B22E-05B591660EAF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48</a:t>
            </a:fld>
            <a:endParaRPr lang="pt-BR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108DD538-7484-4344-AC52-D98B11F9ED0C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49</a:t>
            </a:fld>
            <a:endParaRPr lang="pt-BR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39F3BF74-A520-4A38-8B23-7D12205C922D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5</a:t>
            </a:fld>
            <a:endParaRPr lang="pt-BR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108DD538-7484-4344-AC52-D98B11F9ED0C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50</a:t>
            </a:fld>
            <a:endParaRPr lang="pt-BR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188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B23B1A2D-4E5D-4F0A-B9A9-B356BEAE1E52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51</a:t>
            </a:fld>
            <a:endParaRPr lang="pt-BR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CA6E048B-687F-48CB-9A15-0C6F06A4DF38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52</a:t>
            </a:fld>
            <a:endParaRPr lang="pt-BR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A7A9CC80-20EE-454B-83B4-95B72FEE1816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53</a:t>
            </a:fld>
            <a:endParaRPr lang="pt-BR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3EDAB29C-863D-421B-9240-A19C036F4324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54</a:t>
            </a:fld>
            <a:endParaRPr lang="pt-BR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473EECF4-FA07-42FE-A121-4928DA14FFB0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6</a:t>
            </a:fld>
            <a:endParaRPr lang="pt-B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BEFEE6F2-4532-46B1-BC96-7A95284CB079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7</a:t>
            </a:fld>
            <a:endParaRPr lang="pt-B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DC66499E-FDF6-4572-912A-35C6DCCA3764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8</a:t>
            </a:fld>
            <a:endParaRPr lang="pt-B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23863" algn="l"/>
                <a:tab pos="854075" algn="l"/>
                <a:tab pos="1281113" algn="l"/>
                <a:tab pos="1712913" algn="l"/>
                <a:tab pos="2143125" algn="l"/>
                <a:tab pos="2573338" algn="l"/>
                <a:tab pos="3001963" algn="l"/>
                <a:tab pos="3432175" algn="l"/>
                <a:tab pos="3857625" algn="l"/>
                <a:tab pos="4292600" algn="l"/>
                <a:tab pos="4721225" algn="l"/>
                <a:tab pos="5151438" algn="l"/>
                <a:tab pos="5581650" algn="l"/>
                <a:tab pos="6010275" algn="l"/>
                <a:tab pos="6440488" algn="l"/>
                <a:tab pos="6867525" algn="l"/>
                <a:tab pos="7299325" algn="l"/>
                <a:tab pos="7727950" algn="l"/>
                <a:tab pos="8159750" algn="l"/>
                <a:tab pos="8585200" algn="l"/>
              </a:tabLst>
            </a:pPr>
            <a:fld id="{6C727394-7B67-4EA3-94D5-4A69445E74C8}" type="slidenum">
              <a:rPr lang="pt-BR"/>
              <a:pPr>
                <a:tabLst>
                  <a:tab pos="0" algn="l"/>
                  <a:tab pos="423863" algn="l"/>
                  <a:tab pos="854075" algn="l"/>
                  <a:tab pos="1281113" algn="l"/>
                  <a:tab pos="1712913" algn="l"/>
                  <a:tab pos="2143125" algn="l"/>
                  <a:tab pos="2573338" algn="l"/>
                  <a:tab pos="3001963" algn="l"/>
                  <a:tab pos="3432175" algn="l"/>
                  <a:tab pos="3857625" algn="l"/>
                  <a:tab pos="4292600" algn="l"/>
                  <a:tab pos="4721225" algn="l"/>
                  <a:tab pos="5151438" algn="l"/>
                  <a:tab pos="5581650" algn="l"/>
                  <a:tab pos="6010275" algn="l"/>
                  <a:tab pos="6440488" algn="l"/>
                  <a:tab pos="6867525" algn="l"/>
                  <a:tab pos="7299325" algn="l"/>
                  <a:tab pos="7727950" algn="l"/>
                  <a:tab pos="8159750" algn="l"/>
                  <a:tab pos="8585200" algn="l"/>
                </a:tabLst>
              </a:pPr>
              <a:t>9</a:t>
            </a:fld>
            <a:endParaRPr lang="pt-B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38EEA-73A9-42AE-883D-3D04CC6A89E4}" type="datetimeFigureOut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8CB5A-63FB-43B0-9E6E-6615DBBC62E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282B-9DA2-40BC-B4ED-590BE9519367}" type="datetimeFigureOut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D4D2E-D07E-4FB5-86DE-853FD909B4C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DDBE1-772F-4FFE-9AB5-C9E9B3C4DF2C}" type="datetimeFigureOut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65A65-94C1-47CB-9301-8E39AFA8D08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A985C-8516-4DC9-801B-005F1FB5505E}" type="datetimeFigureOut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7753D-10F8-4827-B119-D6A816F70D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A1A3C-832F-4550-BF4E-7BEC35EA789C}" type="datetimeFigureOut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89EC9-F1B1-4BB9-AA89-03F690D75EB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6E4DE-102C-4206-BF59-699EB65758EB}" type="datetimeFigureOut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AE26C-F807-4F6A-9078-690FA8C06FA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1F1A5-8531-4A5C-A133-5D3B09EFDA20}" type="datetimeFigureOut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73AF3-D927-40FE-A8F7-D43E3708944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04A4-9D55-4743-85FD-E2D6542A9C99}" type="datetimeFigureOut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97FC7-DF2E-4FCD-8122-0FD6DDF7E86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6AECD-577D-4979-B08D-C5F60A4F245A}" type="datetimeFigureOut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77444-22E0-4361-9237-129692D53E5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96C7-CB87-4645-B2DB-2EDC96B2B4C2}" type="datetimeFigureOut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44014-BF61-40D7-90E2-22F2AEE1EFB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BA18D-3570-4A51-8B21-97B8F4DBE38C}" type="datetimeFigureOut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06B9E-797A-4BFD-AEFA-2999E8DF11E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157D21-AA11-4620-A99E-7A8B78279401}" type="datetimeFigureOut">
              <a:rPr lang="pt-BR"/>
              <a:pPr>
                <a:defRPr/>
              </a:pPr>
              <a:t>20/03/2023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7EA95EF-3748-40A7-B474-736E3486EF51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://www.cpex.eb.mil.br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3494F-CE1D-4F14-A925-DEAFE20148AF}" type="slidenum">
              <a:rPr lang="pt-BR"/>
              <a:pPr/>
              <a:t>1</a:t>
            </a:fld>
            <a:endParaRPr lang="pt-BR"/>
          </a:p>
        </p:txBody>
      </p:sp>
      <p:pic>
        <p:nvPicPr>
          <p:cNvPr id="3075" name="Picture 2" descr="G:\IMG_1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214313"/>
            <a:ext cx="15001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357158" y="6357958"/>
            <a:ext cx="3143272" cy="307777"/>
          </a:xfrm>
          <a:prstGeom prst="rect">
            <a:avLst/>
          </a:prstGeom>
          <a:ln>
            <a:solidFill>
              <a:srgbClr val="E7C11D"/>
            </a:solidFill>
          </a:ln>
          <a:effectLst>
            <a:glow rad="101600">
              <a:srgbClr val="FFFFCC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  <a:sp3d extrusionH="57150">
              <a:bevelT w="38100" h="38100" prst="angle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pperplate Gothic Bold" pitchFamily="34" charset="0"/>
              </a:rPr>
              <a:t>PAGADORIA  EM  CAMPANHA</a:t>
            </a:r>
          </a:p>
        </p:txBody>
      </p:sp>
      <p:sp>
        <p:nvSpPr>
          <p:cNvPr id="3078" name="CaixaDeTexto 5"/>
          <p:cNvSpPr txBox="1">
            <a:spLocks noChangeArrowheads="1"/>
          </p:cNvSpPr>
          <p:nvPr/>
        </p:nvSpPr>
        <p:spPr bwMode="auto">
          <a:xfrm>
            <a:off x="3000375" y="571500"/>
            <a:ext cx="32997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4400" b="1" dirty="0">
                <a:solidFill>
                  <a:srgbClr val="FF0000"/>
                </a:solidFill>
                <a:latin typeface="Calibri" pitchFamily="34" charset="0"/>
              </a:rPr>
              <a:t>Brasília, </a:t>
            </a:r>
            <a:r>
              <a:rPr lang="pt-BR" sz="4400" b="1" dirty="0" smtClean="0">
                <a:solidFill>
                  <a:srgbClr val="FF0000"/>
                </a:solidFill>
                <a:latin typeface="Calibri" pitchFamily="34" charset="0"/>
              </a:rPr>
              <a:t>2023</a:t>
            </a:r>
            <a:endParaRPr lang="pt-BR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8"/>
          <p:cNvSpPr txBox="1">
            <a:spLocks noChangeArrowheads="1"/>
          </p:cNvSpPr>
          <p:nvPr/>
        </p:nvSpPr>
        <p:spPr bwMode="auto">
          <a:xfrm>
            <a:off x="500063" y="1214438"/>
            <a:ext cx="8143875" cy="5140325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 rIns="72000">
            <a:spAutoFit/>
          </a:bodyPr>
          <a:lstStyle/>
          <a:p>
            <a:pPr algn="just" eaLnBrk="1" hangingPunct="1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/>
              <a:t> O  Ordenador  de Despesas (OD) deverá designar em Boletim Interno (BI)  a equipe encarregada, que será chefiada  por  um  oficial  ou  subtenente/sargento,  caso  a  UG  não  disponha  de  número suficiente de oficiais para rodízio, o qual terá, no mínimo, um auxiliar (oficial, subtenente, sargento,  cabo reengajado, ou servidor civil).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b="1"/>
          </a:p>
          <a:p>
            <a:pPr algn="just" eaLnBrk="1" hangingPunct="1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/>
              <a:t> A Equipe Encarregada do Exame de Pagamento de Pessoal destina-se exclusivamente ao cumprimento das atribuições previstas nas Normas para o Exame de Pagamento de Pessoal (EB90-N-02.001). </a:t>
            </a:r>
          </a:p>
          <a:p>
            <a:pPr algn="just" eaLnBrk="1" hangingPunct="1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b="1"/>
          </a:p>
          <a:p>
            <a:pPr algn="just" eaLnBrk="1" hangingPunct="1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/>
              <a:t> Deve ser evitada a designação dos membros dessa Equipe para compor outras comissões.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b="1"/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/>
              <a:t>* Art. 4º e 14, das Normas para o Exame de Pagamento de Pessoal (EB90-N-02.001), aprovadas pela Portaria Nr 02-SEF, de 3 de fevereiro de 2014.</a:t>
            </a:r>
            <a:endParaRPr lang="pt-BR" sz="2200" b="1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CaixaDeTexto 6"/>
          <p:cNvSpPr txBox="1">
            <a:spLocks noChangeArrowheads="1"/>
          </p:cNvSpPr>
          <p:nvPr/>
        </p:nvSpPr>
        <p:spPr bwMode="auto">
          <a:xfrm>
            <a:off x="1214438" y="142875"/>
            <a:ext cx="62865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400" b="1">
                <a:solidFill>
                  <a:srgbClr val="FFFF00"/>
                </a:solidFill>
              </a:rPr>
              <a:t>EQUIPE DO EXAME DE PAGAMENTO DE PESSOAL</a:t>
            </a:r>
          </a:p>
        </p:txBody>
      </p:sp>
      <p:sp>
        <p:nvSpPr>
          <p:cNvPr id="21509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10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8"/>
          <p:cNvSpPr txBox="1">
            <a:spLocks noChangeArrowheads="1"/>
          </p:cNvSpPr>
          <p:nvPr/>
        </p:nvSpPr>
        <p:spPr bwMode="auto">
          <a:xfrm>
            <a:off x="500063" y="1714500"/>
            <a:ext cx="8143875" cy="4554538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 A equipe responsável pela realização do Exame de Pagamento de Pessoal </a:t>
            </a:r>
            <a:r>
              <a:rPr lang="pt-BR" sz="2200" b="1"/>
              <a:t>poderá ser escalada por um período de até 03 (três) meses</a:t>
            </a:r>
            <a:r>
              <a:rPr lang="pt-BR" sz="2200" b="1">
                <a:solidFill>
                  <a:srgbClr val="000000"/>
                </a:solidFill>
              </a:rPr>
              <a:t>, a critério do </a:t>
            </a:r>
            <a:r>
              <a:rPr lang="pt-BR" sz="2200" b="1"/>
              <a:t>Ordenador de Despesas.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/>
          </a:p>
          <a:p>
            <a:pPr algn="just" eaLnBrk="1" hangingPunct="1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/>
              <a:t> É vedada a recondução por mais de uma vez dos integrantes da Equipe de Exame de Pagamento.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/>
          </a:p>
          <a:p>
            <a:pPr algn="just" eaLnBrk="1" hangingPunct="1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/>
              <a:t> Deve ser evitada a designação de uma equipe permanente para a realização dos exames de pagamento de pessoal.  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/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/>
              <a:t>* §11 e §12, do Art. 4º e Art. 15, das Normas para o Exame de Pagamento de Pessoal (EB90-N-02.001), aprovadas pela Portaria Nr 02-SEF, de 3 de fevereiro de 2014.</a:t>
            </a:r>
            <a:endParaRPr lang="pt-BR" sz="2200" b="1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6" name="CaixaDeTexto 6"/>
          <p:cNvSpPr txBox="1">
            <a:spLocks noChangeArrowheads="1"/>
          </p:cNvSpPr>
          <p:nvPr/>
        </p:nvSpPr>
        <p:spPr bwMode="auto">
          <a:xfrm>
            <a:off x="1214438" y="142875"/>
            <a:ext cx="62865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400" b="1">
                <a:solidFill>
                  <a:srgbClr val="FFFF00"/>
                </a:solidFill>
              </a:rPr>
              <a:t>EQUIPE DO EXAME DE PAGAMENTO DE PESSOAL</a:t>
            </a:r>
          </a:p>
        </p:txBody>
      </p:sp>
      <p:sp>
        <p:nvSpPr>
          <p:cNvPr id="23557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558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500063" y="1071563"/>
            <a:ext cx="8143875" cy="5294312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 rIns="72000">
            <a:spAutoFit/>
          </a:bodyPr>
          <a:lstStyle/>
          <a:p>
            <a:pPr algn="just" eaLnBrk="1" hangingPunct="1">
              <a:spcAft>
                <a:spcPts val="0"/>
              </a:spcAft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200" b="1" dirty="0"/>
              <a:t> </a:t>
            </a:r>
            <a:r>
              <a:rPr lang="pt-BR" b="1" dirty="0"/>
              <a:t>Na composição da Equipe de Exame de Pagamento de Pessoal, 1 (um) de seus integrantes deverá ter participado da equipe anterior, a fim de viabilizar o acompanhamento do trabalho desenvolvido, assegurando que os problemas pendentes sejam solucionados ou, caso contrário, que sejam tomadas as medidas cabíveis para solução.</a:t>
            </a:r>
          </a:p>
          <a:p>
            <a:pPr algn="just" eaLnBrk="1" hangingPunct="1">
              <a:spcAft>
                <a:spcPts val="0"/>
              </a:spcAft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b="1" dirty="0"/>
          </a:p>
          <a:p>
            <a:pPr algn="just" eaLnBrk="1" hangingPunct="1">
              <a:spcAft>
                <a:spcPts val="0"/>
              </a:spcAft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/>
              <a:t>Para atender ao Princípio da Segregação  de  Funções,  nenhum dos membros  poderá  pertencer à:</a:t>
            </a:r>
          </a:p>
          <a:p>
            <a:pPr algn="just" eaLnBrk="1" hangingPunct="1">
              <a:spcAft>
                <a:spcPts val="0"/>
              </a:spcAft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b="1" dirty="0"/>
          </a:p>
          <a:p>
            <a:pPr marL="358775" algn="just" eaLnBrk="1" hangingPunct="1">
              <a:spcAft>
                <a:spcPts val="0"/>
              </a:spcAft>
              <a:tabLst>
                <a:tab pos="447675" algn="l"/>
                <a:tab pos="896938" algn="l"/>
                <a:tab pos="1346200" algn="l"/>
                <a:tab pos="1793875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/>
              <a:t>- Seção de </a:t>
            </a:r>
            <a:r>
              <a:rPr lang="pt-BR" b="1" dirty="0" smtClean="0"/>
              <a:t>Veteranos </a:t>
            </a:r>
            <a:r>
              <a:rPr lang="pt-BR" b="1" dirty="0"/>
              <a:t>e Pensionistas (</a:t>
            </a:r>
            <a:r>
              <a:rPr lang="pt-BR" b="1" dirty="0" smtClean="0"/>
              <a:t>SVP</a:t>
            </a:r>
            <a:r>
              <a:rPr lang="pt-BR" b="1" dirty="0"/>
              <a:t>);</a:t>
            </a:r>
          </a:p>
          <a:p>
            <a:pPr marL="358775" algn="just" eaLnBrk="1" hangingPunct="1">
              <a:spcAft>
                <a:spcPts val="0"/>
              </a:spcAft>
              <a:tabLst>
                <a:tab pos="447675" algn="l"/>
                <a:tab pos="896938" algn="l"/>
                <a:tab pos="1346200" algn="l"/>
                <a:tab pos="1793875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/>
              <a:t>- Setor que trate do pagamento de pessoal da UG;</a:t>
            </a:r>
          </a:p>
          <a:p>
            <a:pPr marL="358775" algn="just" eaLnBrk="1" hangingPunct="1">
              <a:spcAft>
                <a:spcPts val="0"/>
              </a:spcAft>
              <a:tabLst>
                <a:tab pos="447675" algn="l"/>
                <a:tab pos="896938" algn="l"/>
                <a:tab pos="1346200" algn="l"/>
                <a:tab pos="1793875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/>
              <a:t>- Setor de Pessoal (Set </a:t>
            </a:r>
            <a:r>
              <a:rPr lang="pt-BR" b="1" dirty="0" err="1"/>
              <a:t>Pes</a:t>
            </a:r>
            <a:r>
              <a:rPr lang="pt-BR" b="1" dirty="0"/>
              <a:t>);</a:t>
            </a:r>
          </a:p>
          <a:p>
            <a:pPr marL="358775" algn="just" eaLnBrk="1" hangingPunct="1">
              <a:spcAft>
                <a:spcPts val="0"/>
              </a:spcAft>
              <a:tabLst>
                <a:tab pos="447675" algn="l"/>
                <a:tab pos="896938" algn="l"/>
                <a:tab pos="1346200" algn="l"/>
                <a:tab pos="1793875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/>
              <a:t>- Setor Financeiro (Set </a:t>
            </a:r>
            <a:r>
              <a:rPr lang="pt-BR" b="1" dirty="0" err="1"/>
              <a:t>Fin</a:t>
            </a:r>
            <a:r>
              <a:rPr lang="pt-BR" b="1" dirty="0"/>
              <a:t>);</a:t>
            </a:r>
          </a:p>
          <a:p>
            <a:pPr marL="358775" algn="just" eaLnBrk="1" hangingPunct="1">
              <a:spcAft>
                <a:spcPts val="0"/>
              </a:spcAft>
              <a:tabLst>
                <a:tab pos="447675" algn="l"/>
                <a:tab pos="896938" algn="l"/>
                <a:tab pos="1346200" algn="l"/>
                <a:tab pos="1793875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>
                <a:solidFill>
                  <a:srgbClr val="000000"/>
                </a:solidFill>
              </a:rPr>
              <a:t>- Setor de Conformidade de Registro de Gestão; e  </a:t>
            </a:r>
          </a:p>
          <a:p>
            <a:pPr marL="358775" algn="just" eaLnBrk="1" hangingPunct="1">
              <a:spcAft>
                <a:spcPts val="0"/>
              </a:spcAft>
              <a:buFontTx/>
              <a:buChar char="-"/>
              <a:tabLst>
                <a:tab pos="447675" algn="l"/>
                <a:tab pos="896938" algn="l"/>
                <a:tab pos="1346200" algn="l"/>
                <a:tab pos="1793875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>
                <a:solidFill>
                  <a:srgbClr val="000000"/>
                </a:solidFill>
              </a:rPr>
              <a:t> Caso  existam,  à  Assessoria  de  Apoio  para  Assuntos  Jurídicos  e  Assessoria Técnico-Normativa.</a:t>
            </a:r>
          </a:p>
          <a:p>
            <a:pPr marL="358775" algn="just" eaLnBrk="1" hangingPunct="1">
              <a:spcAft>
                <a:spcPts val="0"/>
              </a:spcAft>
              <a:tabLst>
                <a:tab pos="447675" algn="l"/>
                <a:tab pos="896938" algn="l"/>
                <a:tab pos="1346200" algn="l"/>
                <a:tab pos="1793875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b="1" dirty="0">
              <a:solidFill>
                <a:srgbClr val="000000"/>
              </a:solidFill>
            </a:endParaRPr>
          </a:p>
          <a:p>
            <a:pPr algn="just" eaLnBrk="1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400" b="1" dirty="0"/>
              <a:t>* §13 e </a:t>
            </a:r>
            <a:r>
              <a:rPr lang="pt-BR" sz="1400" b="1" i="1" dirty="0"/>
              <a:t>caput</a:t>
            </a:r>
            <a:r>
              <a:rPr lang="pt-BR" sz="1400" b="1" dirty="0"/>
              <a:t>, do Art. 4º, das Normas para o Exame de Pagamento de Pessoal (EB90-N-02.001), aprovadas pela Portaria </a:t>
            </a:r>
            <a:r>
              <a:rPr lang="pt-BR" sz="1400" b="1" dirty="0" err="1"/>
              <a:t>Nr</a:t>
            </a:r>
            <a:r>
              <a:rPr lang="pt-BR" sz="1400" b="1" dirty="0"/>
              <a:t> 02-SEF, de 3 de fevereiro de 2014.</a:t>
            </a:r>
            <a:endParaRPr lang="pt-BR" sz="2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CaixaDeTexto 6"/>
          <p:cNvSpPr txBox="1">
            <a:spLocks noChangeArrowheads="1"/>
          </p:cNvSpPr>
          <p:nvPr/>
        </p:nvSpPr>
        <p:spPr bwMode="auto">
          <a:xfrm>
            <a:off x="1214438" y="142875"/>
            <a:ext cx="62865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400" b="1">
                <a:solidFill>
                  <a:srgbClr val="FFFF00"/>
                </a:solidFill>
              </a:rPr>
              <a:t>EQUIPE DO EXAME DE PAGAMENTO DE PESSOAL</a:t>
            </a:r>
          </a:p>
        </p:txBody>
      </p:sp>
      <p:sp>
        <p:nvSpPr>
          <p:cNvPr id="25605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6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8"/>
          <p:cNvSpPr txBox="1">
            <a:spLocks noChangeArrowheads="1"/>
          </p:cNvSpPr>
          <p:nvPr/>
        </p:nvSpPr>
        <p:spPr bwMode="auto">
          <a:xfrm>
            <a:off x="571500" y="1141413"/>
            <a:ext cx="8143875" cy="5108575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1. Introdução</a:t>
            </a:r>
          </a:p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Objetivo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ea typeface="Arial Unicode MS" pitchFamily="34" charset="-128"/>
                <a:cs typeface="Arial Unicode MS" pitchFamily="34" charset="-128"/>
              </a:rPr>
              <a:t>2. Desenvolvimento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    a.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Peculiaridades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b.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Equipe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ea typeface="Arial Unicode MS" pitchFamily="34" charset="-128"/>
                <a:cs typeface="Arial Unicode MS" pitchFamily="34" charset="-128"/>
              </a:rPr>
              <a:t>	c. </a:t>
            </a:r>
            <a:r>
              <a:rPr lang="pt-BR" sz="2000" b="1" dirty="0">
                <a:solidFill>
                  <a:srgbClr val="000000"/>
                </a:solidFill>
              </a:rPr>
              <a:t>Escolha do universo a ser examinado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d.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Documentos mais importantes a serem coletados para 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e.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Instrumentos legais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f.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Calendário de eventos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g.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Atribuições gerais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h.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Problemas mais comuns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      i. SIPPES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endParaRPr lang="pt-BR" sz="2000" b="1" dirty="0">
              <a:solidFill>
                <a:schemeClr val="bg1">
                  <a:lumMod val="6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3. Conclusão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2" name="CaixaDeTexto 6"/>
          <p:cNvSpPr txBox="1">
            <a:spLocks noChangeArrowheads="1"/>
          </p:cNvSpPr>
          <p:nvPr/>
        </p:nvSpPr>
        <p:spPr bwMode="auto">
          <a:xfrm>
            <a:off x="1428750" y="273050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SUMÁRIO</a:t>
            </a:r>
          </a:p>
        </p:txBody>
      </p:sp>
      <p:sp>
        <p:nvSpPr>
          <p:cNvPr id="27653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7654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500063" y="1571625"/>
            <a:ext cx="8143875" cy="4893647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 dirty="0"/>
              <a:t> Atribuição indelegável do Ordenador de Despesas.</a:t>
            </a:r>
          </a:p>
          <a:p>
            <a:pPr algn="just" eaLnBrk="1" hangingPunct="1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b="1" dirty="0"/>
          </a:p>
          <a:p>
            <a:pPr algn="just" eaLnBrk="1" hangingPunct="1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 dirty="0"/>
              <a:t> Durante o Exame de Pagamento, serão </a:t>
            </a:r>
            <a:r>
              <a:rPr lang="pt-BR" sz="2000" b="1" cap="all" dirty="0"/>
              <a:t>examinados, obrigatoriamente</a:t>
            </a:r>
            <a:r>
              <a:rPr lang="pt-BR" sz="2000" b="1" dirty="0"/>
              <a:t>, os contracheques dos </a:t>
            </a:r>
            <a:r>
              <a:rPr lang="pt-BR" sz="2000" b="1" u="sng" cap="all" dirty="0"/>
              <a:t>implantados</a:t>
            </a:r>
            <a:r>
              <a:rPr lang="pt-BR" sz="2000" b="1" dirty="0"/>
              <a:t>, dos </a:t>
            </a:r>
            <a:r>
              <a:rPr lang="pt-BR" sz="2000" b="1" u="sng" dirty="0" smtClean="0"/>
              <a:t>REINCLUÍDOS</a:t>
            </a:r>
            <a:r>
              <a:rPr lang="pt-BR" sz="2000" b="1" dirty="0" smtClean="0"/>
              <a:t>, </a:t>
            </a:r>
            <a:r>
              <a:rPr lang="pt-BR" sz="2000" b="1" u="sng" dirty="0" smtClean="0"/>
              <a:t>DOS TRANSFERIDOS NO MÊS PARA A UG/OP</a:t>
            </a:r>
            <a:r>
              <a:rPr lang="pt-BR" sz="2000" b="1" dirty="0" smtClean="0"/>
              <a:t>, </a:t>
            </a:r>
            <a:r>
              <a:rPr lang="pt-BR" sz="2000" b="1" u="sng" cap="all" dirty="0"/>
              <a:t>dos apresentados pela primeira vez na </a:t>
            </a:r>
            <a:r>
              <a:rPr lang="pt-BR" sz="2000" b="1" u="sng" cap="all" dirty="0" smtClean="0"/>
              <a:t>SVP</a:t>
            </a:r>
            <a:r>
              <a:rPr lang="pt-BR" sz="2000" b="1" dirty="0"/>
              <a:t>, </a:t>
            </a:r>
            <a:r>
              <a:rPr lang="pt-BR" sz="2000" b="1" cap="all" dirty="0"/>
              <a:t>dos que mudaram de situação (invalidez, reforma, etc.), dos pensionistas que receberam o seu primeiro pagamento</a:t>
            </a:r>
            <a:r>
              <a:rPr lang="pt-BR" sz="2000" b="1" dirty="0"/>
              <a:t> e outros casos a critério do OD.</a:t>
            </a:r>
          </a:p>
          <a:p>
            <a:pPr algn="just" eaLnBrk="1" hangingPunct="1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b="1" dirty="0"/>
          </a:p>
          <a:p>
            <a:pPr algn="just" eaLnBrk="1" hangingPunct="1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 dirty="0"/>
              <a:t> Os militares da ativa, </a:t>
            </a:r>
            <a:r>
              <a:rPr lang="pt-BR" sz="2000" b="1" dirty="0" smtClean="0"/>
              <a:t>veteranos, </a:t>
            </a:r>
            <a:r>
              <a:rPr lang="pt-BR" sz="2000" b="1" dirty="0"/>
              <a:t>servidores públicos civis na ativa,  servidores civis aposentados, os pensionistas militares e civis  terão seus contracheques examinados por amostragem.</a:t>
            </a:r>
          </a:p>
          <a:p>
            <a:pPr algn="just" eaLnBrk="1" hangingPunct="1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b="1" dirty="0"/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b="1" dirty="0"/>
              <a:t>* §1º, §2º e §9,º do Art. 4º, das Normas para o Exame de Pagamento de Pessoal (EB90-N-02.001), aprovadas pela Portaria </a:t>
            </a:r>
            <a:r>
              <a:rPr lang="pt-BR" sz="1400" b="1" dirty="0" err="1"/>
              <a:t>Nr</a:t>
            </a:r>
            <a:r>
              <a:rPr lang="pt-BR" sz="1400" b="1" dirty="0"/>
              <a:t> 02-SEF, de 3 de fevereiro de 2014.</a:t>
            </a:r>
            <a:endParaRPr lang="pt-BR" sz="2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700" name="CaixaDeTexto 6"/>
          <p:cNvSpPr txBox="1">
            <a:spLocks noChangeArrowheads="1"/>
          </p:cNvSpPr>
          <p:nvPr/>
        </p:nvSpPr>
        <p:spPr bwMode="auto">
          <a:xfrm>
            <a:off x="1214438" y="142875"/>
            <a:ext cx="6286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400" b="1">
                <a:solidFill>
                  <a:srgbClr val="FFFF00"/>
                </a:solidFill>
              </a:rPr>
              <a:t>ESCOLHA DO UNIVERSO A SER EXAMINADO</a:t>
            </a:r>
          </a:p>
        </p:txBody>
      </p:sp>
      <p:sp>
        <p:nvSpPr>
          <p:cNvPr id="29701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702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8"/>
          <p:cNvSpPr txBox="1">
            <a:spLocks noChangeArrowheads="1"/>
          </p:cNvSpPr>
          <p:nvPr/>
        </p:nvSpPr>
        <p:spPr bwMode="auto">
          <a:xfrm>
            <a:off x="500063" y="1785938"/>
            <a:ext cx="8143875" cy="4648200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/>
              <a:t>    Efetivo total da UG                Efetivo anual mínimo da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/>
              <a:t>                                                    UG a ser Examinado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/>
              <a:t>    Até 249                                               100%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/>
              <a:t>    De 250 a 499                                        82%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/>
              <a:t>    De 500 a 749                                        69%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/>
              <a:t>    De 750 a 999                                        59%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/>
              <a:t>    De 1.000 a 2.499                                  52%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/>
              <a:t>    De 2.500 a 4.999                                  30%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/>
              <a:t>    De 5.000 a 9.999                                  18%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/>
              <a:t>    De 10.000 a 24.999                              10%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/>
              <a:t>    A partir de 25.000                                   5%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/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/>
              <a:t>* §3º, do Art. 4º, das Normas para o Exame de Pagamento de Pessoal (EB90-N-02.001), aprovadas pela Portaria Nr 02-SEF, de 3 de fevereiro de 2014.</a:t>
            </a:r>
            <a:endParaRPr lang="pt-BR" sz="220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8" name="CaixaDeTexto 6"/>
          <p:cNvSpPr txBox="1">
            <a:spLocks noChangeArrowheads="1"/>
          </p:cNvSpPr>
          <p:nvPr/>
        </p:nvSpPr>
        <p:spPr bwMode="auto">
          <a:xfrm>
            <a:off x="1214438" y="142875"/>
            <a:ext cx="6286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400" b="1">
                <a:solidFill>
                  <a:srgbClr val="FFFF00"/>
                </a:solidFill>
              </a:rPr>
              <a:t>ESCOLHA DO UNIVERSO A SER EXAMINADO</a:t>
            </a:r>
          </a:p>
        </p:txBody>
      </p:sp>
      <p:sp>
        <p:nvSpPr>
          <p:cNvPr id="31749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1750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8"/>
          <p:cNvSpPr txBox="1">
            <a:spLocks noChangeArrowheads="1"/>
          </p:cNvSpPr>
          <p:nvPr/>
        </p:nvSpPr>
        <p:spPr bwMode="auto">
          <a:xfrm>
            <a:off x="500063" y="1285875"/>
            <a:ext cx="8143875" cy="5047536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 rIns="72000">
            <a:spAutoFit/>
          </a:bodyPr>
          <a:lstStyle/>
          <a:p>
            <a:pPr algn="just" eaLnBrk="1" hangingPunct="1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 dirty="0">
                <a:solidFill>
                  <a:srgbClr val="000000"/>
                </a:solidFill>
              </a:rPr>
              <a:t> O percentual de amostragem não deve ser ultrapassado em mais de 5% (atentar para as exceções citadas no </a:t>
            </a:r>
            <a:r>
              <a:rPr lang="pt-BR" sz="2200" b="1" dirty="0"/>
              <a:t>§4º, do Art. 4º, das Normas para o Exame de Pagamento de Pessoal</a:t>
            </a:r>
            <a:r>
              <a:rPr lang="pt-BR" sz="2200" b="1" dirty="0">
                <a:solidFill>
                  <a:srgbClr val="000000"/>
                </a:solidFill>
              </a:rPr>
              <a:t> - </a:t>
            </a:r>
            <a:r>
              <a:rPr lang="pt-BR" sz="2200" b="1" dirty="0"/>
              <a:t>EB90-N-02.001).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 dirty="0">
              <a:solidFill>
                <a:srgbClr val="000000"/>
              </a:solidFill>
            </a:endParaRPr>
          </a:p>
          <a:p>
            <a:pPr algn="just" eaLnBrk="1" hangingPunct="1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 dirty="0">
                <a:solidFill>
                  <a:srgbClr val="000000"/>
                </a:solidFill>
              </a:rPr>
              <a:t> Os </a:t>
            </a:r>
            <a:r>
              <a:rPr lang="pt-BR" sz="2000" b="1" u="sng" cap="all" dirty="0" smtClean="0"/>
              <a:t>implantados</a:t>
            </a:r>
            <a:r>
              <a:rPr lang="pt-BR" sz="2000" b="1" dirty="0" smtClean="0"/>
              <a:t>, os </a:t>
            </a:r>
            <a:r>
              <a:rPr lang="pt-BR" sz="2000" b="1" u="sng" dirty="0" smtClean="0"/>
              <a:t>REINCLUÍDOS</a:t>
            </a:r>
            <a:r>
              <a:rPr lang="pt-BR" sz="2000" b="1" dirty="0" smtClean="0"/>
              <a:t>, </a:t>
            </a:r>
            <a:r>
              <a:rPr lang="pt-BR" sz="2000" b="1" u="sng" dirty="0" smtClean="0"/>
              <a:t>DOS TRANSFERIDOS NO MÊS PARA A UG/OP</a:t>
            </a:r>
            <a:r>
              <a:rPr lang="pt-BR" sz="2000" b="1" dirty="0" smtClean="0"/>
              <a:t>, </a:t>
            </a:r>
            <a:r>
              <a:rPr lang="pt-BR" sz="2000" b="1" u="sng" cap="all" dirty="0" smtClean="0"/>
              <a:t>dos apresentados pela primeira vez na SVP</a:t>
            </a:r>
            <a:r>
              <a:rPr lang="pt-BR" sz="2000" b="1" dirty="0" smtClean="0"/>
              <a:t>, </a:t>
            </a:r>
            <a:r>
              <a:rPr lang="pt-BR" sz="2000" b="1" u="sng" cap="all" dirty="0" smtClean="0"/>
              <a:t>dos que mudaram de situação (invalidez, reforma, etc.), dos pensionistas que receberam o seu primeiro pagamento</a:t>
            </a:r>
            <a:r>
              <a:rPr lang="pt-BR" sz="2000" b="1" dirty="0" smtClean="0">
                <a:solidFill>
                  <a:srgbClr val="000000"/>
                </a:solidFill>
              </a:rPr>
              <a:t> </a:t>
            </a:r>
            <a:r>
              <a:rPr lang="pt-BR" sz="2200" b="1" dirty="0">
                <a:solidFill>
                  <a:srgbClr val="000000"/>
                </a:solidFill>
              </a:rPr>
              <a:t>e os que tiveram alterações de remuneração no mês devem ser examinados além do efetivo da amostragem.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b="1" dirty="0"/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b="1" dirty="0"/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 dirty="0"/>
              <a:t>* Art. 4º, das Normas para o Exame de Pagamento de Pessoal (EB90-N-02.001), aprovadas pela Portaria </a:t>
            </a:r>
            <a:r>
              <a:rPr lang="pt-BR" sz="1600" b="1" dirty="0" err="1"/>
              <a:t>Nr</a:t>
            </a:r>
            <a:r>
              <a:rPr lang="pt-BR" sz="1600" b="1" dirty="0"/>
              <a:t> 02-SEF, de 3 de fevereiro de 2014.</a:t>
            </a:r>
            <a:endParaRPr lang="pt-BR" sz="2200" b="1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CaixaDeTexto 6"/>
          <p:cNvSpPr txBox="1">
            <a:spLocks noChangeArrowheads="1"/>
          </p:cNvSpPr>
          <p:nvPr/>
        </p:nvSpPr>
        <p:spPr bwMode="auto">
          <a:xfrm>
            <a:off x="1214438" y="142875"/>
            <a:ext cx="6286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400" b="1">
                <a:solidFill>
                  <a:srgbClr val="FFFF00"/>
                </a:solidFill>
              </a:rPr>
              <a:t>ESCOLHA DO UNIVERSO A SER EXAMINADO</a:t>
            </a:r>
          </a:p>
        </p:txBody>
      </p:sp>
      <p:sp>
        <p:nvSpPr>
          <p:cNvPr id="33797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8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8"/>
          <p:cNvSpPr txBox="1">
            <a:spLocks noChangeArrowheads="1"/>
          </p:cNvSpPr>
          <p:nvPr/>
        </p:nvSpPr>
        <p:spPr bwMode="auto">
          <a:xfrm>
            <a:off x="571500" y="1143000"/>
            <a:ext cx="8143875" cy="5294313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 rIns="72000">
            <a:spAutoFit/>
          </a:bodyPr>
          <a:lstStyle/>
          <a:p>
            <a:pPr algn="just" eaLnBrk="1" hangingPunct="1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000000"/>
                </a:solidFill>
              </a:rPr>
              <a:t> Nas UG com encargos de pagamento de pessoal </a:t>
            </a:r>
            <a:r>
              <a:rPr lang="pt-BR" b="1" dirty="0" smtClean="0">
                <a:solidFill>
                  <a:srgbClr val="000000"/>
                </a:solidFill>
              </a:rPr>
              <a:t>veterano </a:t>
            </a:r>
            <a:r>
              <a:rPr lang="pt-BR" b="1" dirty="0">
                <a:solidFill>
                  <a:srgbClr val="000000"/>
                </a:solidFill>
              </a:rPr>
              <a:t>e pensionistas, a amostragem deverá ser segmentada para três universos: militares e servidores civis na ativa; militares </a:t>
            </a:r>
            <a:r>
              <a:rPr lang="pt-BR" b="1" dirty="0" smtClean="0">
                <a:solidFill>
                  <a:srgbClr val="000000"/>
                </a:solidFill>
              </a:rPr>
              <a:t>veteranos </a:t>
            </a:r>
            <a:r>
              <a:rPr lang="pt-BR" b="1" dirty="0">
                <a:solidFill>
                  <a:srgbClr val="000000"/>
                </a:solidFill>
              </a:rPr>
              <a:t>e servidores civis aposentados; e pensionistas militares e civis.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 dirty="0">
              <a:solidFill>
                <a:srgbClr val="000000"/>
              </a:solidFill>
            </a:endParaRPr>
          </a:p>
          <a:p>
            <a:pPr algn="just" eaLnBrk="1" hangingPunct="1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000000"/>
                </a:solidFill>
              </a:rPr>
              <a:t> </a:t>
            </a:r>
            <a:r>
              <a:rPr lang="pt-BR" b="1" cap="all" dirty="0">
                <a:solidFill>
                  <a:srgbClr val="000000"/>
                </a:solidFill>
              </a:rPr>
              <a:t>Os agentes da administração que trabalham nas Seções que geram direitos remuneratórios ou processam pagamento de pessoal</a:t>
            </a:r>
            <a:r>
              <a:rPr lang="pt-BR" b="1" dirty="0">
                <a:solidFill>
                  <a:srgbClr val="000000"/>
                </a:solidFill>
              </a:rPr>
              <a:t>, </a:t>
            </a:r>
            <a:r>
              <a:rPr lang="pt-BR" b="1" u="sng" cap="all" dirty="0">
                <a:solidFill>
                  <a:srgbClr val="000000"/>
                </a:solidFill>
              </a:rPr>
              <a:t>devem</a:t>
            </a:r>
            <a:r>
              <a:rPr lang="pt-BR" b="1" dirty="0">
                <a:solidFill>
                  <a:srgbClr val="000000"/>
                </a:solidFill>
              </a:rPr>
              <a:t> </a:t>
            </a:r>
            <a:r>
              <a:rPr lang="pt-BR" b="1" u="sng" dirty="0">
                <a:solidFill>
                  <a:srgbClr val="000000"/>
                </a:solidFill>
              </a:rPr>
              <a:t>ter os seus contracheques examinados, no mínimo, duas vezes ao ano</a:t>
            </a:r>
            <a:r>
              <a:rPr lang="pt-BR" b="1" dirty="0">
                <a:solidFill>
                  <a:srgbClr val="000000"/>
                </a:solidFill>
              </a:rPr>
              <a:t>, conforme indicação do OD.</a:t>
            </a:r>
          </a:p>
          <a:p>
            <a:pPr algn="just" eaLnBrk="1" hangingPunct="1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 dirty="0">
              <a:solidFill>
                <a:srgbClr val="000000"/>
              </a:solidFill>
            </a:endParaRPr>
          </a:p>
          <a:p>
            <a:pPr algn="just" eaLnBrk="1" hangingPunct="1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u="sng" dirty="0"/>
              <a:t>Em caso de transferência de vinculação de beneficiário de pagamento, o Setor de Pessoal da nova UG/OP, enquanto não for recebida a pasta de habilitação</a:t>
            </a:r>
            <a:r>
              <a:rPr lang="pt-BR" b="1" dirty="0"/>
              <a:t>, </a:t>
            </a:r>
            <a:r>
              <a:rPr lang="pt-BR" b="1" u="sng" dirty="0"/>
              <a:t>deverá fazer uma análise preliminar no contracheque do recém-transferido</a:t>
            </a:r>
            <a:r>
              <a:rPr lang="pt-BR" b="1" dirty="0"/>
              <a:t>. Caso seja detectado algum indício de incorreção ou dúvida, a mesma deverá ser sanada junto ao interessado ou à UG/OP de origem.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 dirty="0">
              <a:solidFill>
                <a:srgbClr val="000000"/>
              </a:solidFill>
            </a:endParaRP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 dirty="0"/>
              <a:t>* Art. 4º, das Normas para o Exame de Pagamento de Pessoal (EB90-N-02.001), aprovadas pela Portaria </a:t>
            </a:r>
            <a:r>
              <a:rPr lang="pt-BR" sz="1600" b="1" dirty="0" err="1"/>
              <a:t>Nr</a:t>
            </a:r>
            <a:r>
              <a:rPr lang="pt-BR" sz="1600" b="1" dirty="0"/>
              <a:t> 02-SEF, de 3 de fevereiro de 2014</a:t>
            </a:r>
            <a:r>
              <a:rPr lang="pt-BR" sz="1400" b="1" dirty="0"/>
              <a:t>.</a:t>
            </a:r>
            <a:endParaRPr lang="pt-BR" sz="1400" b="1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4" name="CaixaDeTexto 6"/>
          <p:cNvSpPr txBox="1">
            <a:spLocks noChangeArrowheads="1"/>
          </p:cNvSpPr>
          <p:nvPr/>
        </p:nvSpPr>
        <p:spPr bwMode="auto">
          <a:xfrm>
            <a:off x="1214438" y="142875"/>
            <a:ext cx="6286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400" b="1">
                <a:solidFill>
                  <a:srgbClr val="FFFF00"/>
                </a:solidFill>
              </a:rPr>
              <a:t>ESCOLHA DO UNIVERSO A SER EXAMINADO</a:t>
            </a:r>
          </a:p>
        </p:txBody>
      </p:sp>
      <p:sp>
        <p:nvSpPr>
          <p:cNvPr id="35845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5846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8"/>
          <p:cNvSpPr txBox="1">
            <a:spLocks noChangeArrowheads="1"/>
          </p:cNvSpPr>
          <p:nvPr/>
        </p:nvSpPr>
        <p:spPr bwMode="auto">
          <a:xfrm>
            <a:off x="571500" y="1141413"/>
            <a:ext cx="8143875" cy="5108575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1. Introdução</a:t>
            </a:r>
          </a:p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Objetivo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ea typeface="Arial Unicode MS" pitchFamily="34" charset="-128"/>
                <a:cs typeface="Arial Unicode MS" pitchFamily="34" charset="-128"/>
              </a:rPr>
              <a:t>2. Desenvolvimento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    a.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Peculiaridades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b.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Equipe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c.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Escolha do universo a ser examinado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ea typeface="Arial Unicode MS" pitchFamily="34" charset="-128"/>
                <a:cs typeface="Arial Unicode MS" pitchFamily="34" charset="-128"/>
              </a:rPr>
              <a:t>	d. </a:t>
            </a:r>
            <a:r>
              <a:rPr lang="pt-BR" sz="2000" b="1" dirty="0">
                <a:solidFill>
                  <a:srgbClr val="000000"/>
                </a:solidFill>
              </a:rPr>
              <a:t>Documentos mais importantes a serem coletados para 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e.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Instrumentos legais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f.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Calendário de eventos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g.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Atribuições gerais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h.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Problemas mais comuns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      i. SIPPES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endParaRPr lang="pt-BR" sz="2000" b="1" dirty="0">
              <a:solidFill>
                <a:schemeClr val="bg1">
                  <a:lumMod val="6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3. Conclusão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2" name="CaixaDeTexto 6"/>
          <p:cNvSpPr txBox="1">
            <a:spLocks noChangeArrowheads="1"/>
          </p:cNvSpPr>
          <p:nvPr/>
        </p:nvSpPr>
        <p:spPr bwMode="auto">
          <a:xfrm>
            <a:off x="1428750" y="273050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SUMÁRIO</a:t>
            </a:r>
          </a:p>
        </p:txBody>
      </p:sp>
      <p:sp>
        <p:nvSpPr>
          <p:cNvPr id="37893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7894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8"/>
          <p:cNvSpPr txBox="1">
            <a:spLocks noChangeArrowheads="1"/>
          </p:cNvSpPr>
          <p:nvPr/>
        </p:nvSpPr>
        <p:spPr bwMode="auto">
          <a:xfrm>
            <a:off x="500063" y="1357313"/>
            <a:ext cx="8143875" cy="5216813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0"/>
              </a:spcBef>
              <a:tabLst>
                <a:tab pos="446088" algn="l"/>
                <a:tab pos="895350" algn="l"/>
                <a:tab pos="1076325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b="1" dirty="0"/>
              <a:t>      Art. 6º, das Normas para o Exame de Pagamento de Pessoal (EB90-N-02.001):</a:t>
            </a:r>
            <a:r>
              <a:rPr lang="ar-SA" b="1" dirty="0"/>
              <a:t>‏</a:t>
            </a:r>
            <a:endParaRPr lang="pt-BR" b="1" dirty="0"/>
          </a:p>
          <a:p>
            <a:pPr marL="338138" lvl="1" indent="-338138" algn="just" eaLnBrk="1" hangingPunct="1">
              <a:lnSpc>
                <a:spcPct val="150000"/>
              </a:lnSpc>
              <a:spcBef>
                <a:spcPts val="0"/>
              </a:spcBef>
              <a:buClr>
                <a:srgbClr val="0000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b="1" dirty="0"/>
              <a:t>- Incisos I e II: conformidade do FIP/FAP digital com o BI da OM.</a:t>
            </a:r>
          </a:p>
          <a:p>
            <a:pPr marL="338138" lvl="1" indent="-338138" algn="just" eaLnBrk="1" hangingPunct="1">
              <a:lnSpc>
                <a:spcPct val="150000"/>
              </a:lnSpc>
              <a:spcBef>
                <a:spcPts val="0"/>
              </a:spcBef>
              <a:buClr>
                <a:srgbClr val="0000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b="1" dirty="0"/>
              <a:t>- Inciso III: Relatório do Exame de Pagamento do mês anterior.</a:t>
            </a:r>
          </a:p>
          <a:p>
            <a:pPr marL="3175" lvl="1" indent="-3175" algn="just" eaLnBrk="1" hangingPunct="1">
              <a:lnSpc>
                <a:spcPct val="150000"/>
              </a:lnSpc>
              <a:spcBef>
                <a:spcPts val="0"/>
              </a:spcBef>
              <a:buClr>
                <a:srgbClr val="000099"/>
              </a:buClr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b="1" dirty="0"/>
              <a:t> Inciso IV: Relatórios de Críticas de Militares da Ativa (PPM), de Militares </a:t>
            </a:r>
            <a:r>
              <a:rPr lang="pt-BR" b="1" dirty="0" smtClean="0"/>
              <a:t>Veteranos </a:t>
            </a:r>
            <a:r>
              <a:rPr lang="pt-BR" b="1" dirty="0"/>
              <a:t>(</a:t>
            </a:r>
            <a:r>
              <a:rPr lang="pt-BR" b="1" dirty="0" smtClean="0"/>
              <a:t>PPV), </a:t>
            </a:r>
            <a:r>
              <a:rPr lang="pt-BR" b="1" dirty="0"/>
              <a:t>de Pensionistas (PPT) e de Pecuniária (PPZ), bem como informações de inclusão e de exclusão de beneficiários de pagamento.</a:t>
            </a:r>
          </a:p>
          <a:p>
            <a:pPr marL="0" lvl="1" algn="just" eaLnBrk="1" hangingPunct="1">
              <a:lnSpc>
                <a:spcPct val="150000"/>
              </a:lnSpc>
              <a:spcBef>
                <a:spcPts val="0"/>
              </a:spcBef>
              <a:buClr>
                <a:srgbClr val="000099"/>
              </a:buClr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b="1" dirty="0"/>
              <a:t> Inciso V: Relatório </a:t>
            </a:r>
            <a:r>
              <a:rPr lang="pt-BR" b="1" dirty="0" smtClean="0"/>
              <a:t>Nominal, contendo os dados pessoais e a relação dos contemplados no mês.</a:t>
            </a:r>
            <a:endParaRPr lang="pt-BR" b="1" dirty="0"/>
          </a:p>
          <a:p>
            <a:pPr marL="0" lvl="1" algn="just" eaLnBrk="1" hangingPunct="1">
              <a:lnSpc>
                <a:spcPct val="150000"/>
              </a:lnSpc>
              <a:spcBef>
                <a:spcPts val="0"/>
              </a:spcBef>
              <a:buClr>
                <a:srgbClr val="000099"/>
              </a:buClr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b="1" dirty="0"/>
              <a:t> Inciso VI: Relatório de Pagamento com alterações.</a:t>
            </a:r>
          </a:p>
          <a:p>
            <a:pPr marL="3175" lvl="1" indent="-3175" algn="just" eaLnBrk="1" hangingPunct="1">
              <a:lnSpc>
                <a:spcPct val="150000"/>
              </a:lnSpc>
              <a:spcBef>
                <a:spcPts val="0"/>
              </a:spcBef>
              <a:buClr>
                <a:srgbClr val="000099"/>
              </a:buClr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b="1" dirty="0"/>
              <a:t> Inciso VII: Espelho de contracheque.</a:t>
            </a:r>
          </a:p>
          <a:p>
            <a:pPr marL="3175" lvl="1" indent="-3175" algn="just" eaLnBrk="1" hangingPunct="1">
              <a:lnSpc>
                <a:spcPct val="150000"/>
              </a:lnSpc>
              <a:spcBef>
                <a:spcPts val="0"/>
              </a:spcBef>
              <a:buClr>
                <a:srgbClr val="000099"/>
              </a:buClr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b="1" dirty="0"/>
              <a:t> Inciso VIII: Ficha Financeira ou pesquisa financeira.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000" b="1">
                <a:solidFill>
                  <a:srgbClr val="FFFF00"/>
                </a:solidFill>
              </a:rPr>
              <a:t>DOCUMENTOS MAIS IMPORTANTES PARA O EXAME DE PAGAMENTO</a:t>
            </a:r>
          </a:p>
        </p:txBody>
      </p:sp>
      <p:sp>
        <p:nvSpPr>
          <p:cNvPr id="39941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9942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500063" y="3000375"/>
            <a:ext cx="8143875" cy="584200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765175" algn="ctr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</a:pPr>
            <a:r>
              <a:rPr lang="pt-BR" sz="3200" b="1">
                <a:ea typeface="Arial Unicode MS" pitchFamily="34" charset="-128"/>
                <a:cs typeface="Arial Unicode MS" pitchFamily="34" charset="-128"/>
              </a:rPr>
              <a:t>EXAME DE PAGAMENTO DE PESSOAL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4" name="CaixaDeTexto 6"/>
          <p:cNvSpPr txBox="1">
            <a:spLocks noChangeArrowheads="1"/>
          </p:cNvSpPr>
          <p:nvPr/>
        </p:nvSpPr>
        <p:spPr bwMode="auto">
          <a:xfrm>
            <a:off x="1428750" y="273050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ASSUNTO</a:t>
            </a:r>
          </a:p>
        </p:txBody>
      </p:sp>
      <p:sp>
        <p:nvSpPr>
          <p:cNvPr id="5125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6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8"/>
          <p:cNvSpPr txBox="1">
            <a:spLocks noChangeArrowheads="1"/>
          </p:cNvSpPr>
          <p:nvPr/>
        </p:nvSpPr>
        <p:spPr bwMode="auto">
          <a:xfrm>
            <a:off x="571500" y="1714500"/>
            <a:ext cx="8143875" cy="4478338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indent="-3175" algn="just" eaLnBrk="1" hangingPunct="1">
              <a:tabLst>
                <a:tab pos="446088" algn="l"/>
                <a:tab pos="895350" algn="l"/>
                <a:tab pos="1249363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b="1" dirty="0"/>
              <a:t>      Art. 6º, das Normas para o Exame de Pagamento de Pessoal (EB90-N-02.001):</a:t>
            </a:r>
            <a:r>
              <a:rPr lang="ar-SA" b="1" dirty="0"/>
              <a:t>‏</a:t>
            </a:r>
            <a:endParaRPr lang="pt-BR" b="1" dirty="0"/>
          </a:p>
          <a:p>
            <a:pPr marL="3175" lvl="1" indent="-3175" algn="just" eaLnBrk="1" hangingPunct="1">
              <a:lnSpc>
                <a:spcPct val="150000"/>
              </a:lnSpc>
              <a:buClr>
                <a:srgbClr val="000099"/>
              </a:buClr>
              <a:buFontTx/>
              <a:buChar char="-"/>
              <a:tabLst>
                <a:tab pos="446088" algn="l"/>
                <a:tab pos="895350" algn="l"/>
                <a:tab pos="1249363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b="1" dirty="0"/>
              <a:t> Inciso IX: Ficha cadastro do militar.</a:t>
            </a:r>
          </a:p>
          <a:p>
            <a:pPr marL="3175" lvl="1" indent="-3175" algn="just" eaLnBrk="1" hangingPunct="1">
              <a:lnSpc>
                <a:spcPct val="150000"/>
              </a:lnSpc>
              <a:buClr>
                <a:srgbClr val="000099"/>
              </a:buClr>
              <a:buFontTx/>
              <a:buChar char="-"/>
              <a:tabLst>
                <a:tab pos="446088" algn="l"/>
                <a:tab pos="895350" algn="l"/>
                <a:tab pos="1249363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b="1" dirty="0"/>
              <a:t> Inciso X: Relatório de contracheques negativos.</a:t>
            </a:r>
          </a:p>
          <a:p>
            <a:pPr marL="3175" lvl="1" indent="-3175" algn="just" eaLnBrk="1" hangingPunct="1">
              <a:lnSpc>
                <a:spcPct val="150000"/>
              </a:lnSpc>
              <a:buClr>
                <a:srgbClr val="000099"/>
              </a:buClr>
              <a:buFontTx/>
              <a:buChar char="-"/>
              <a:tabLst>
                <a:tab pos="446088" algn="l"/>
                <a:tab pos="895350" algn="l"/>
                <a:tab pos="1249363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b="1" dirty="0"/>
              <a:t> Inciso XI: Relatório das Inconsistências Bancárias relativas ao pagamento do mês anterior, com os respectivos comprovantes do pagamento ou recolhimento ao </a:t>
            </a:r>
            <a:r>
              <a:rPr lang="pt-BR" b="1" dirty="0" err="1"/>
              <a:t>CPEx</a:t>
            </a:r>
            <a:r>
              <a:rPr lang="pt-BR" b="1" dirty="0"/>
              <a:t>. </a:t>
            </a:r>
          </a:p>
          <a:p>
            <a:pPr marL="3175" lvl="1" indent="-3175" algn="just" eaLnBrk="1" hangingPunct="1">
              <a:lnSpc>
                <a:spcPct val="150000"/>
              </a:lnSpc>
              <a:buClr>
                <a:srgbClr val="000099"/>
              </a:buClr>
              <a:buFontTx/>
              <a:buChar char="-"/>
              <a:tabLst>
                <a:tab pos="446088" algn="l"/>
                <a:tab pos="895350" algn="l"/>
                <a:tab pos="1249363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b="1" dirty="0"/>
              <a:t> Inciso XII: Relatório de Exclusão de Descontos pelo OD, feitos no </a:t>
            </a:r>
            <a:r>
              <a:rPr lang="pt-BR" b="1" dirty="0" err="1"/>
              <a:t>EBconsig</a:t>
            </a:r>
            <a:r>
              <a:rPr lang="pt-BR" b="1" dirty="0"/>
              <a:t>.</a:t>
            </a:r>
          </a:p>
          <a:p>
            <a:pPr marL="3175" lvl="1" indent="-3175" algn="just" eaLnBrk="1" hangingPunct="1">
              <a:lnSpc>
                <a:spcPct val="150000"/>
              </a:lnSpc>
              <a:buClr>
                <a:srgbClr val="000099"/>
              </a:buClr>
              <a:buFontTx/>
              <a:buChar char="-"/>
              <a:tabLst>
                <a:tab pos="446088" algn="l"/>
                <a:tab pos="895350" algn="l"/>
                <a:tab pos="1249363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b="1" dirty="0"/>
              <a:t> Inciso XIII: Processos de Pagamento de Despesas de Exercícios Anteriores. </a:t>
            </a:r>
            <a:endParaRPr lang="pt-BR" sz="2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000" b="1">
                <a:solidFill>
                  <a:srgbClr val="FFFF00"/>
                </a:solidFill>
              </a:rPr>
              <a:t>DOCUMENTOS MAIS IMPORTANTES PARA O EXAME DE PAGAMENTO</a:t>
            </a:r>
          </a:p>
        </p:txBody>
      </p:sp>
      <p:sp>
        <p:nvSpPr>
          <p:cNvPr id="41989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90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8"/>
          <p:cNvSpPr txBox="1">
            <a:spLocks noChangeArrowheads="1"/>
          </p:cNvSpPr>
          <p:nvPr/>
        </p:nvSpPr>
        <p:spPr bwMode="auto">
          <a:xfrm>
            <a:off x="571500" y="1141413"/>
            <a:ext cx="8143875" cy="5108575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1. Introdução</a:t>
            </a:r>
          </a:p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Objetivo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ea typeface="Arial Unicode MS" pitchFamily="34" charset="-128"/>
                <a:cs typeface="Arial Unicode MS" pitchFamily="34" charset="-128"/>
              </a:rPr>
              <a:t>2. Desenvolvimento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a.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Peculiaridades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b.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Equipe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c.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Escolha do universo a ser examinado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d.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Documentos mais importantes a serem coletados para 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	e. </a:t>
            </a:r>
            <a:r>
              <a:rPr lang="pt-BR" sz="2000" b="1" dirty="0">
                <a:solidFill>
                  <a:srgbClr val="000000"/>
                </a:solidFill>
              </a:rPr>
              <a:t>Instrumentos legais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f.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Calendário de eventos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g.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Atribuições gerais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h.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Problemas mais comuns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      i. SIPPES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endParaRPr lang="pt-BR" sz="2000" b="1" dirty="0">
              <a:solidFill>
                <a:schemeClr val="bg1">
                  <a:lumMod val="6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3. Conclusão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76" name="CaixaDeTexto 6"/>
          <p:cNvSpPr txBox="1">
            <a:spLocks noChangeArrowheads="1"/>
          </p:cNvSpPr>
          <p:nvPr/>
        </p:nvSpPr>
        <p:spPr bwMode="auto">
          <a:xfrm>
            <a:off x="1428750" y="273050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SUMÁRIO</a:t>
            </a:r>
          </a:p>
        </p:txBody>
      </p:sp>
      <p:sp>
        <p:nvSpPr>
          <p:cNvPr id="54277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4278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8"/>
          <p:cNvSpPr txBox="1">
            <a:spLocks noChangeArrowheads="1"/>
          </p:cNvSpPr>
          <p:nvPr/>
        </p:nvSpPr>
        <p:spPr bwMode="auto">
          <a:xfrm>
            <a:off x="571500" y="1214438"/>
            <a:ext cx="8143875" cy="4371760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tIns="108000" rIns="72000">
            <a:spAutoFit/>
          </a:bodyPr>
          <a:lstStyle/>
          <a:p>
            <a:pPr algn="just" eaLnBrk="1" hangingPunct="1">
              <a:spcBef>
                <a:spcPts val="100"/>
              </a:spcBef>
              <a:spcAft>
                <a:spcPts val="1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200" b="1" dirty="0">
                <a:solidFill>
                  <a:srgbClr val="000000"/>
                </a:solidFill>
              </a:rPr>
              <a:t>- Medida Provisória </a:t>
            </a:r>
            <a:r>
              <a:rPr lang="pt-BR" sz="2200" b="1" dirty="0" err="1">
                <a:solidFill>
                  <a:srgbClr val="000000"/>
                </a:solidFill>
              </a:rPr>
              <a:t>Nr</a:t>
            </a:r>
            <a:r>
              <a:rPr lang="pt-BR" sz="2200" b="1" dirty="0">
                <a:solidFill>
                  <a:srgbClr val="000000"/>
                </a:solidFill>
              </a:rPr>
              <a:t> 2.215-10, de 31 de agosto de 2001 (LRM);</a:t>
            </a:r>
          </a:p>
          <a:p>
            <a:pPr algn="just" eaLnBrk="1" hangingPunct="1">
              <a:spcBef>
                <a:spcPts val="100"/>
              </a:spcBef>
              <a:spcAft>
                <a:spcPts val="1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200" b="1" dirty="0">
                <a:solidFill>
                  <a:srgbClr val="000000"/>
                </a:solidFill>
              </a:rPr>
              <a:t>- Lei </a:t>
            </a:r>
            <a:r>
              <a:rPr lang="pt-BR" sz="2200" b="1" dirty="0" err="1">
                <a:solidFill>
                  <a:srgbClr val="000000"/>
                </a:solidFill>
              </a:rPr>
              <a:t>Nr</a:t>
            </a:r>
            <a:r>
              <a:rPr lang="pt-BR" sz="2200" b="1" dirty="0">
                <a:solidFill>
                  <a:srgbClr val="000000"/>
                </a:solidFill>
              </a:rPr>
              <a:t> 3.765, de 04 de maio de 1960 (Pensões Militares); </a:t>
            </a:r>
          </a:p>
          <a:p>
            <a:pPr algn="just" eaLnBrk="1" hangingPunct="1">
              <a:spcBef>
                <a:spcPts val="100"/>
              </a:spcBef>
              <a:spcAft>
                <a:spcPts val="100"/>
              </a:spcAft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200" b="1" dirty="0">
                <a:solidFill>
                  <a:srgbClr val="000000"/>
                </a:solidFill>
              </a:rPr>
              <a:t> Lei </a:t>
            </a:r>
            <a:r>
              <a:rPr lang="pt-BR" sz="2200" b="1" dirty="0" err="1">
                <a:solidFill>
                  <a:srgbClr val="000000"/>
                </a:solidFill>
              </a:rPr>
              <a:t>Nr</a:t>
            </a:r>
            <a:r>
              <a:rPr lang="pt-BR" sz="2200" b="1" dirty="0">
                <a:solidFill>
                  <a:srgbClr val="000000"/>
                </a:solidFill>
              </a:rPr>
              <a:t> 8.112, de 11 de dezembro de 1990 (Pagamento de Servidores Civis)</a:t>
            </a:r>
            <a:r>
              <a:rPr lang="ar-SA" sz="2200" b="1" dirty="0">
                <a:solidFill>
                  <a:srgbClr val="000000"/>
                </a:solidFill>
              </a:rPr>
              <a:t>‏</a:t>
            </a:r>
            <a:r>
              <a:rPr lang="pt-BR" sz="2200" b="1" dirty="0">
                <a:solidFill>
                  <a:srgbClr val="000000"/>
                </a:solidFill>
              </a:rPr>
              <a:t>;</a:t>
            </a:r>
          </a:p>
          <a:p>
            <a:pPr algn="just" eaLnBrk="1" hangingPunct="1">
              <a:spcBef>
                <a:spcPts val="100"/>
              </a:spcBef>
              <a:spcAft>
                <a:spcPts val="100"/>
              </a:spcAft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200" b="1" dirty="0">
                <a:solidFill>
                  <a:srgbClr val="000000"/>
                </a:solidFill>
              </a:rPr>
              <a:t> Decreto </a:t>
            </a:r>
            <a:r>
              <a:rPr lang="pt-BR" sz="2200" b="1" dirty="0" err="1">
                <a:solidFill>
                  <a:srgbClr val="000000"/>
                </a:solidFill>
              </a:rPr>
              <a:t>Nr</a:t>
            </a:r>
            <a:r>
              <a:rPr lang="pt-BR" sz="2200" b="1" dirty="0">
                <a:solidFill>
                  <a:srgbClr val="000000"/>
                </a:solidFill>
              </a:rPr>
              <a:t> 4.307, de 18 de junho de 2002;</a:t>
            </a:r>
          </a:p>
          <a:p>
            <a:pPr algn="just" eaLnBrk="1" hangingPunct="1">
              <a:spcBef>
                <a:spcPts val="100"/>
              </a:spcBef>
              <a:spcAft>
                <a:spcPts val="100"/>
              </a:spcAft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200" b="1" dirty="0">
                <a:solidFill>
                  <a:srgbClr val="000000"/>
                </a:solidFill>
              </a:rPr>
              <a:t> </a:t>
            </a:r>
            <a:r>
              <a:rPr lang="pt-BR" sz="2200" b="1" dirty="0"/>
              <a:t>Decreto </a:t>
            </a:r>
            <a:r>
              <a:rPr lang="pt-BR" sz="2200" b="1" dirty="0" err="1"/>
              <a:t>Nr</a:t>
            </a:r>
            <a:r>
              <a:rPr lang="pt-BR" sz="2200" b="1" dirty="0"/>
              <a:t> </a:t>
            </a:r>
            <a:r>
              <a:rPr lang="pt-BR" sz="2200" b="1" dirty="0" smtClean="0"/>
              <a:t>10.742, </a:t>
            </a:r>
            <a:r>
              <a:rPr lang="pt-BR" sz="2200" b="1" dirty="0"/>
              <a:t>de </a:t>
            </a:r>
            <a:r>
              <a:rPr lang="pt-BR" sz="2200" b="1" dirty="0" smtClean="0"/>
              <a:t>5 </a:t>
            </a:r>
            <a:r>
              <a:rPr lang="pt-BR" sz="2200" b="1" dirty="0"/>
              <a:t>de </a:t>
            </a:r>
            <a:r>
              <a:rPr lang="pt-BR" sz="2200" b="1" dirty="0" smtClean="0"/>
              <a:t>julho </a:t>
            </a:r>
            <a:r>
              <a:rPr lang="pt-BR" sz="2200" b="1" dirty="0"/>
              <a:t>de </a:t>
            </a:r>
            <a:r>
              <a:rPr lang="pt-BR" sz="2200" b="1" dirty="0" smtClean="0"/>
              <a:t>2021 </a:t>
            </a:r>
            <a:r>
              <a:rPr lang="pt-BR" sz="2200" b="1" dirty="0"/>
              <a:t>(Pensões Militares);</a:t>
            </a:r>
          </a:p>
          <a:p>
            <a:pPr eaLnBrk="1" hangingPunct="1">
              <a:spcBef>
                <a:spcPts val="100"/>
              </a:spcBef>
              <a:spcAft>
                <a:spcPts val="100"/>
              </a:spcAft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200" b="1" dirty="0"/>
              <a:t> Normas para o Exame de Pagamento de Pessoal (EB90-N-02.001), aprovadas pela </a:t>
            </a:r>
            <a:r>
              <a:rPr lang="pt-BR" sz="2200" b="1" dirty="0" smtClean="0"/>
              <a:t>Portaria </a:t>
            </a:r>
            <a:r>
              <a:rPr lang="pt-BR" sz="2200" b="1" dirty="0" err="1"/>
              <a:t>Nr</a:t>
            </a:r>
            <a:r>
              <a:rPr lang="pt-BR" sz="2200" b="1" dirty="0"/>
              <a:t> 02-SEF, de 3 de fevereiro de 2014; e   </a:t>
            </a:r>
          </a:p>
          <a:p>
            <a:pPr algn="just" eaLnBrk="1" hangingPunct="1">
              <a:spcBef>
                <a:spcPts val="100"/>
              </a:spcBef>
              <a:spcAft>
                <a:spcPts val="100"/>
              </a:spcAft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200" b="1" dirty="0"/>
              <a:t> Lei </a:t>
            </a:r>
            <a:r>
              <a:rPr lang="pt-BR" sz="2200" b="1" dirty="0" err="1"/>
              <a:t>Nr</a:t>
            </a:r>
            <a:r>
              <a:rPr lang="pt-BR" sz="2200" b="1" dirty="0"/>
              <a:t> 13.954, de 16 de dezembro de </a:t>
            </a:r>
            <a:r>
              <a:rPr lang="pt-BR" sz="2200" b="1" dirty="0" smtClean="0"/>
              <a:t>2019.</a:t>
            </a:r>
            <a:endParaRPr lang="pt-BR" sz="2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INSTRUMENTOS LEGAIS</a:t>
            </a:r>
          </a:p>
        </p:txBody>
      </p:sp>
      <p:sp>
        <p:nvSpPr>
          <p:cNvPr id="56325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6326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8"/>
          <p:cNvSpPr txBox="1">
            <a:spLocks noChangeArrowheads="1"/>
          </p:cNvSpPr>
          <p:nvPr/>
        </p:nvSpPr>
        <p:spPr bwMode="auto">
          <a:xfrm>
            <a:off x="571500" y="1141413"/>
            <a:ext cx="8143875" cy="5108575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1. Introdução</a:t>
            </a:r>
          </a:p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Objetivo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ea typeface="Arial Unicode MS" pitchFamily="34" charset="-128"/>
                <a:cs typeface="Arial Unicode MS" pitchFamily="34" charset="-128"/>
              </a:rPr>
              <a:t>2. Desenvolvimento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    a.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Peculiaridades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b.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Equipe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c.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Escolha do universo a ser examinado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d.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Documentos mais importantes a serem coletados para 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e.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Instrumentos legais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ea typeface="Arial Unicode MS" pitchFamily="34" charset="-128"/>
                <a:cs typeface="Arial Unicode MS" pitchFamily="34" charset="-128"/>
              </a:rPr>
              <a:t>	f. </a:t>
            </a:r>
            <a:r>
              <a:rPr lang="pt-BR" sz="2000" b="1" dirty="0">
                <a:solidFill>
                  <a:srgbClr val="000000"/>
                </a:solidFill>
              </a:rPr>
              <a:t>Calendário de eventos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g.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Atribuições gerais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h.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Problemas mais comuns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      i. SIPPES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endParaRPr lang="pt-BR" sz="2000" b="1" dirty="0">
              <a:solidFill>
                <a:schemeClr val="bg1">
                  <a:lumMod val="6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3. Conclusão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CaixaDeTexto 6"/>
          <p:cNvSpPr txBox="1">
            <a:spLocks noChangeArrowheads="1"/>
          </p:cNvSpPr>
          <p:nvPr/>
        </p:nvSpPr>
        <p:spPr bwMode="auto">
          <a:xfrm>
            <a:off x="1428750" y="273050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SUMÁRIO</a:t>
            </a:r>
          </a:p>
        </p:txBody>
      </p:sp>
      <p:sp>
        <p:nvSpPr>
          <p:cNvPr id="58373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8374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419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CALENDÁRIO DE EVENTOS</a:t>
            </a:r>
          </a:p>
        </p:txBody>
      </p:sp>
      <p:sp>
        <p:nvSpPr>
          <p:cNvPr id="60420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0421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1143000"/>
            <a:ext cx="8893175" cy="1512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500063" y="3643313"/>
            <a:ext cx="8208962" cy="1368425"/>
          </a:xfrm>
          <a:prstGeom prst="wedgeRectCallout">
            <a:avLst>
              <a:gd name="adj1" fmla="val -25856"/>
              <a:gd name="adj2" fmla="val -137977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 b="1">
              <a:solidFill>
                <a:srgbClr val="000000"/>
              </a:solidFill>
            </a:endParaRP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00"/>
                </a:solidFill>
              </a:rPr>
              <a:t>ATÉ O DIA 25 DO MÊS ANTERIOR</a:t>
            </a:r>
            <a:r>
              <a:rPr lang="en-GB" sz="2000">
                <a:solidFill>
                  <a:srgbClr val="000000"/>
                </a:solidFill>
              </a:rPr>
              <a:t> AO MÊS QUE SE REFERE O PAGAMENTO, A UG DEVERÁ </a:t>
            </a:r>
            <a:r>
              <a:rPr lang="en-GB" sz="2000" b="1">
                <a:solidFill>
                  <a:srgbClr val="FFFF00"/>
                </a:solidFill>
              </a:rPr>
              <a:t>DESIGNAR EM BI</a:t>
            </a:r>
            <a:r>
              <a:rPr lang="en-GB" sz="2000">
                <a:solidFill>
                  <a:srgbClr val="000000"/>
                </a:solidFill>
              </a:rPr>
              <a:t> A </a:t>
            </a:r>
            <a:r>
              <a:rPr lang="en-GB" sz="2000" b="1">
                <a:solidFill>
                  <a:srgbClr val="FFFF00"/>
                </a:solidFill>
              </a:rPr>
              <a:t>EQUIPE DE EXAME DE PAGAMENTO DE PESSOAL</a:t>
            </a:r>
            <a:r>
              <a:rPr lang="en-GB" sz="2200" b="1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CALENDÁRIO DE EVENTOS</a:t>
            </a:r>
          </a:p>
        </p:txBody>
      </p:sp>
      <p:sp>
        <p:nvSpPr>
          <p:cNvPr id="62468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2469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" y="1143000"/>
            <a:ext cx="9074150" cy="1512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2472" name="AutoShape 6"/>
          <p:cNvSpPr>
            <a:spLocks noChangeArrowheads="1"/>
          </p:cNvSpPr>
          <p:nvPr/>
        </p:nvSpPr>
        <p:spPr bwMode="auto">
          <a:xfrm>
            <a:off x="214313" y="3214688"/>
            <a:ext cx="8786812" cy="2857500"/>
          </a:xfrm>
          <a:prstGeom prst="wedgeRectCallout">
            <a:avLst>
              <a:gd name="adj1" fmla="val -17472"/>
              <a:gd name="adj2" fmla="val -76819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/>
              <a:t>APÓS A UG PUBLICAR AS ALTERAÇÕES DE PAGAMENTO  DE SEUS MILITARES EM BI E ANTES DO OD REALIZAR A </a:t>
            </a:r>
            <a:r>
              <a:rPr lang="en-GB" sz="2000" b="1">
                <a:solidFill>
                  <a:srgbClr val="FFFF00"/>
                </a:solidFill>
              </a:rPr>
              <a:t>TRANSMISSÃO INICIAL DO PAGAMENTO</a:t>
            </a:r>
            <a:r>
              <a:rPr lang="en-GB" sz="2000"/>
              <a:t>, A EQUIPE DE EXAME DE PAGAMENTO DEVERÁ: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/>
          </a:p>
          <a:p>
            <a:pPr algn="just" eaLnBrk="1" hangingPunct="1">
              <a:buFont typeface="Times New Roman" pitchFamily="18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/>
              <a:t> REALIZAR A </a:t>
            </a:r>
            <a:r>
              <a:rPr lang="en-GB" sz="2000" b="1">
                <a:solidFill>
                  <a:srgbClr val="FFFF00"/>
                </a:solidFill>
              </a:rPr>
              <a:t>CONFERÊNCIA DO FIP/FAP DIGITAL COM O BI DA UG</a:t>
            </a:r>
            <a:r>
              <a:rPr lang="en-GB" sz="2000"/>
              <a:t>, DE FORMA  A VALIDAR AS INFORMAÇÕES CONSTANTES DO FAP/FIP.</a:t>
            </a:r>
          </a:p>
          <a:p>
            <a:pPr algn="just" eaLnBrk="1" hangingPunct="1">
              <a:buFont typeface="Times New Roman" pitchFamily="18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/>
          </a:p>
          <a:p>
            <a:pPr algn="just" eaLnBrk="1" hangingPunct="1">
              <a:buFont typeface="Times New Roman" pitchFamily="18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/>
              <a:t>VERIFICAR SE FOI  </a:t>
            </a:r>
            <a:r>
              <a:rPr lang="en-GB" sz="2000" b="1">
                <a:solidFill>
                  <a:srgbClr val="FFFF00"/>
                </a:solidFill>
              </a:rPr>
              <a:t>CUMPRIDO O DESPACHO DO OD DO RELATÓRIO DO MÊS ANTERIOR</a:t>
            </a:r>
            <a:r>
              <a:rPr lang="en-GB" sz="2000"/>
              <a:t> , RELATIVO  AO PAGAMENTO DE PESSOAL.</a:t>
            </a:r>
          </a:p>
          <a:p>
            <a:pPr algn="just" eaLnBrk="1" hangingPunct="1">
              <a:buFont typeface="Times New Roman" pitchFamily="18" charset="0"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15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CALENDÁRIO DE EVENTOS</a:t>
            </a:r>
          </a:p>
        </p:txBody>
      </p:sp>
      <p:sp>
        <p:nvSpPr>
          <p:cNvPr id="64516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4517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" y="1143000"/>
            <a:ext cx="9074150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4520" name="AutoShape 7"/>
          <p:cNvSpPr>
            <a:spLocks noChangeArrowheads="1"/>
          </p:cNvSpPr>
          <p:nvPr/>
        </p:nvSpPr>
        <p:spPr bwMode="auto">
          <a:xfrm>
            <a:off x="285750" y="3714750"/>
            <a:ext cx="8715375" cy="2357438"/>
          </a:xfrm>
          <a:prstGeom prst="wedgeRectCallout">
            <a:avLst>
              <a:gd name="adj1" fmla="val -17972"/>
              <a:gd name="adj2" fmla="val -106347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200"/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00"/>
                </a:solidFill>
              </a:rPr>
              <a:t>APÓS ORDENADOR DE DESPESAS REALIZAR A TRANSMISSÃO INICIAL DO FIP/FAP DA 1ª CORRIDA DO PAGAMENTO</a:t>
            </a:r>
            <a:r>
              <a:rPr lang="en-GB" sz="2000"/>
              <a:t>, DE ACORDO COM O CRONOGRAMA DE PAGAMENTO, </a:t>
            </a:r>
            <a:r>
              <a:rPr lang="en-GB" sz="2000" b="1">
                <a:solidFill>
                  <a:srgbClr val="FFFF00"/>
                </a:solidFill>
              </a:rPr>
              <a:t>O CHEFE DO SETOR DE PESSOAL, O CHEFE DA EQUIPE DE EXAME DE PAGAMENTO E  O ORDENADOR DE DESPESAS ASSINAM O FAP/FIP DIGITAL.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563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CALENDÁRIO DE EVENTOS</a:t>
            </a:r>
          </a:p>
        </p:txBody>
      </p:sp>
      <p:sp>
        <p:nvSpPr>
          <p:cNvPr id="66564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6565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" y="1143000"/>
            <a:ext cx="9074150" cy="144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428625" y="3357563"/>
            <a:ext cx="8353425" cy="2357437"/>
          </a:xfrm>
          <a:prstGeom prst="wedgeRectCallout">
            <a:avLst>
              <a:gd name="adj1" fmla="val -12949"/>
              <a:gd name="adj2" fmla="val -91588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</a:rPr>
              <a:t>NO MÁXIMO 03 (TRÊS) DIAS APÓS A TRANSMISSÃO DO FIP/FAP (TRANSMISSÃO INICIAL), A UG DEVERÁ PUBLICAR EM BI A </a:t>
            </a:r>
            <a:r>
              <a:rPr lang="en-GB" sz="2000" b="1">
                <a:solidFill>
                  <a:srgbClr val="FFFF00"/>
                </a:solidFill>
              </a:rPr>
              <a:t>RELAÇÃO PELA QUAL CADA INTEGRANTE DA EQUIPE DE EXAME DE PAGAMENTO DE PESSOAL DEVERÁ FICAR RESPONSÁVEL DURANTE A REALIZAÇÃO DO EXAME</a:t>
            </a:r>
            <a:r>
              <a:rPr lang="en-GB" sz="2000">
                <a:solidFill>
                  <a:srgbClr val="FFFF00"/>
                </a:solidFill>
              </a:rPr>
              <a:t>.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200">
              <a:solidFill>
                <a:srgbClr val="FFFF00"/>
              </a:solidFill>
            </a:endParaRP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1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CALENDÁRIO DE EVENTOS</a:t>
            </a:r>
          </a:p>
        </p:txBody>
      </p:sp>
      <p:sp>
        <p:nvSpPr>
          <p:cNvPr id="68612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8613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" y="1143000"/>
            <a:ext cx="9074150" cy="1223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8616" name="AutoShape 9"/>
          <p:cNvSpPr>
            <a:spLocks noChangeArrowheads="1"/>
          </p:cNvSpPr>
          <p:nvPr/>
        </p:nvSpPr>
        <p:spPr bwMode="auto">
          <a:xfrm>
            <a:off x="71438" y="2786063"/>
            <a:ext cx="8929687" cy="3500437"/>
          </a:xfrm>
          <a:prstGeom prst="wedgeRectCallout">
            <a:avLst>
              <a:gd name="adj1" fmla="val -5940"/>
              <a:gd name="adj2" fmla="val -66343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</a:rPr>
              <a:t>APÓS A 1ª CORRIDA E ANTES DA TRANSMISSÃO COMPLEMENTAR, A EQUIPE DE EXAME DE PAGAMENTO DEVERÁ: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</a:rPr>
              <a:t>- </a:t>
            </a:r>
            <a:r>
              <a:rPr lang="en-GB" sz="2000" b="1">
                <a:solidFill>
                  <a:srgbClr val="FFFF00"/>
                </a:solidFill>
              </a:rPr>
              <a:t>CONFERIR O FIP/FAP DIGITAL </a:t>
            </a:r>
            <a:r>
              <a:rPr lang="en-GB" sz="2000">
                <a:solidFill>
                  <a:srgbClr val="000000"/>
                </a:solidFill>
              </a:rPr>
              <a:t>DA TRANSMISSÃO COMPLEMENTAR COM AS </a:t>
            </a:r>
            <a:r>
              <a:rPr lang="en-GB" sz="2000" b="1">
                <a:solidFill>
                  <a:srgbClr val="FFFF00"/>
                </a:solidFill>
              </a:rPr>
              <a:t>CORREÇÕES  DE LANÇAMENTOS OCORRIDOS NA 1ª CORRIDA </a:t>
            </a:r>
            <a:r>
              <a:rPr lang="en-GB" sz="2000">
                <a:solidFill>
                  <a:srgbClr val="000000"/>
                </a:solidFill>
              </a:rPr>
              <a:t>DO PAGAMENTO .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</a:rPr>
              <a:t>- CASO HAJA NOVOS LANÇAMENTOS, </a:t>
            </a:r>
            <a:r>
              <a:rPr lang="en-GB" sz="2000" b="1">
                <a:solidFill>
                  <a:srgbClr val="FFFF00"/>
                </a:solidFill>
              </a:rPr>
              <a:t>CONFERIR O FIP/FAP DIGITAL COM O BI DA UG</a:t>
            </a:r>
            <a:r>
              <a:rPr lang="en-GB" sz="2000">
                <a:solidFill>
                  <a:srgbClr val="000000"/>
                </a:solidFill>
              </a:rPr>
              <a:t>. </a:t>
            </a:r>
            <a:r>
              <a:rPr lang="en-GB" sz="2000" b="1">
                <a:solidFill>
                  <a:srgbClr val="0070C0"/>
                </a:solidFill>
              </a:rPr>
              <a:t>ESTA SITUAÇÃO DEVE SER EVITADA PELA UG, POIS NÃO HAVERÁ MAIS POSSIBILIDADE DE CORREÇÃO NO SISTEMA.</a:t>
            </a:r>
            <a:endParaRPr lang="en-GB" sz="2000">
              <a:solidFill>
                <a:srgbClr val="000000"/>
              </a:solidFill>
            </a:endParaRP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59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CALENDÁRIO DE EVENTOS</a:t>
            </a:r>
          </a:p>
        </p:txBody>
      </p:sp>
      <p:sp>
        <p:nvSpPr>
          <p:cNvPr id="70660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0661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" y="1143000"/>
            <a:ext cx="9074150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0664" name="AutoShape 7"/>
          <p:cNvSpPr>
            <a:spLocks noChangeArrowheads="1"/>
          </p:cNvSpPr>
          <p:nvPr/>
        </p:nvSpPr>
        <p:spPr bwMode="auto">
          <a:xfrm>
            <a:off x="285750" y="3714750"/>
            <a:ext cx="8715375" cy="2357438"/>
          </a:xfrm>
          <a:prstGeom prst="wedgeRectCallout">
            <a:avLst>
              <a:gd name="adj1" fmla="val -5634"/>
              <a:gd name="adj2" fmla="val -105824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200"/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/>
              <a:t>APÓS O </a:t>
            </a:r>
            <a:r>
              <a:rPr lang="en-GB" sz="2000" b="1">
                <a:solidFill>
                  <a:srgbClr val="FFFF00"/>
                </a:solidFill>
              </a:rPr>
              <a:t>ORDENADOR DE DESPESAS REALIZAR A TRANSMISSÃO COMPLEMENTAR DO FIP/FAP DA 1ª CORRIDA DO PAGAMENTO</a:t>
            </a:r>
            <a:r>
              <a:rPr lang="en-GB" sz="2000"/>
              <a:t>, DE ACORDO COM O CRONOGRAMA DE PAGAMENTO, </a:t>
            </a:r>
            <a:r>
              <a:rPr lang="en-GB" sz="2000" b="1">
                <a:solidFill>
                  <a:srgbClr val="FFFF00"/>
                </a:solidFill>
              </a:rPr>
              <a:t>O CHEFE DO SETOR DE PESSOAL, O CHEFE DA EQUIPE DE EXAME DE PAGAMENTO E  O ORDENADOR DE DESPESAS ASSINAM O FAP/FIP DIGITAL.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571500" y="2928938"/>
            <a:ext cx="8143875" cy="1077912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765175" algn="ctr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</a:pPr>
            <a:r>
              <a:rPr lang="en-GB" sz="3200" b="1">
                <a:solidFill>
                  <a:srgbClr val="000000"/>
                </a:solidFill>
                <a:latin typeface="Arial "/>
              </a:rPr>
              <a:t>APRESENTAR AS NORMAS PARA O EXAME DE PAGAMENTO DE PESSOAL</a:t>
            </a:r>
            <a:endParaRPr lang="pt-BR" sz="3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2" name="CaixaDeTexto 6"/>
          <p:cNvSpPr txBox="1">
            <a:spLocks noChangeArrowheads="1"/>
          </p:cNvSpPr>
          <p:nvPr/>
        </p:nvSpPr>
        <p:spPr bwMode="auto">
          <a:xfrm>
            <a:off x="1428750" y="273050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OBJETIVO</a:t>
            </a:r>
          </a:p>
        </p:txBody>
      </p:sp>
      <p:sp>
        <p:nvSpPr>
          <p:cNvPr id="7173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4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707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CALENDÁRIO DE EVENTOS</a:t>
            </a:r>
          </a:p>
        </p:txBody>
      </p:sp>
      <p:sp>
        <p:nvSpPr>
          <p:cNvPr id="72708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2709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" y="1214438"/>
            <a:ext cx="907415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2712" name="AutoShape 7"/>
          <p:cNvSpPr>
            <a:spLocks noChangeArrowheads="1"/>
          </p:cNvSpPr>
          <p:nvPr/>
        </p:nvSpPr>
        <p:spPr bwMode="auto">
          <a:xfrm>
            <a:off x="214313" y="2786063"/>
            <a:ext cx="8715375" cy="2286000"/>
          </a:xfrm>
          <a:prstGeom prst="wedgeRectCallout">
            <a:avLst>
              <a:gd name="adj1" fmla="val -14681"/>
              <a:gd name="adj2" fmla="val -49468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00"/>
                </a:solidFill>
              </a:rPr>
              <a:t>ENTRE A TRANSMISSÃO INICIAL E A DISPONIBILIZAÇÃO DOS RELATÓRIOS PELO CPEX, A EQUIPE DEVE REALIZAR A ANÁLISE DO MÉRITO DOS SAQUES E DOS DESCONTOS E ELABORAÇÃO DAS FICHAS AUXILIARES, CONSULTANDO AS FOLHAS DE ALTERAÇÃO, TÍTULOS DE PENSÃO MILITAR, ASSENTAMENTOS, DECLARAÇÃO DE BENEFICIÁRIOS,  LEGISLAÇÃO DE PAGAMENTO DE PESSOAL,ETC.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4755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CALENDÁRIO DE EVENTOS</a:t>
            </a:r>
          </a:p>
        </p:txBody>
      </p:sp>
      <p:sp>
        <p:nvSpPr>
          <p:cNvPr id="74756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4757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" y="1214438"/>
            <a:ext cx="907415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214313" y="3286125"/>
            <a:ext cx="8501062" cy="2643188"/>
          </a:xfrm>
          <a:prstGeom prst="wedgeRectCallout">
            <a:avLst>
              <a:gd name="adj1" fmla="val 12468"/>
              <a:gd name="adj2" fmla="val -94176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/>
              <a:t>O CHEFE DO SETOR DE PESSOAL DEVERÁ CONFECCIONAR  UMA RELAÇÃO DO EFETIVO  EXISTENTE  NA UG/OP ATÉ O DIA 25 DE CADA MÊS E ENTREGÁ-LA AO CHEFE DA EQUIPE DE EXAME DE PAGAMENTO PARA CONFERÊNCIA.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/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/>
              <a:t>CASO HAJA ALGUM EX-MILITAR OU LICENCIADO COM REMUNERAÇÃO INTEGRAL NA FOLHA, SOLICITAR, IMEDIATAMENTE, O BLOQUEIO DO PAGAMENTO.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/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>
              <a:solidFill>
                <a:srgbClr val="FFFF00"/>
              </a:solidFill>
            </a:endParaRP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6803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CALENDÁRIO DE EVENTOS</a:t>
            </a:r>
          </a:p>
        </p:txBody>
      </p:sp>
      <p:sp>
        <p:nvSpPr>
          <p:cNvPr id="76804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6805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" y="1571625"/>
            <a:ext cx="907415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6808" name="AutoShape 5"/>
          <p:cNvSpPr>
            <a:spLocks noChangeArrowheads="1"/>
          </p:cNvSpPr>
          <p:nvPr/>
        </p:nvSpPr>
        <p:spPr bwMode="auto">
          <a:xfrm>
            <a:off x="428625" y="4500563"/>
            <a:ext cx="8208963" cy="1571625"/>
          </a:xfrm>
          <a:prstGeom prst="wedgeRectCallout">
            <a:avLst>
              <a:gd name="adj1" fmla="val 14319"/>
              <a:gd name="adj2" fmla="val -177171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000000"/>
              </a:solidFill>
            </a:endParaRP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</a:rPr>
              <a:t>A EQUIPE DEVERÁ </a:t>
            </a:r>
            <a:r>
              <a:rPr lang="en-GB" sz="2000" b="1">
                <a:solidFill>
                  <a:srgbClr val="FFFF00"/>
                </a:solidFill>
              </a:rPr>
              <a:t>COLETAR OS RELATÓRIOS</a:t>
            </a:r>
            <a:r>
              <a:rPr lang="en-GB" sz="2000">
                <a:solidFill>
                  <a:srgbClr val="000000"/>
                </a:solidFill>
              </a:rPr>
              <a:t> E OS DOCUMENTOS NECESSÁRIOS AO EXAME  DE PAGAMENTO ATÉ </a:t>
            </a:r>
            <a:r>
              <a:rPr lang="en-GB" sz="2000" b="1">
                <a:solidFill>
                  <a:srgbClr val="FFFF00"/>
                </a:solidFill>
              </a:rPr>
              <a:t>TRÊS DIAS ÚTEIS ANTES DO FINAL DO MÊS A QUE SE REFERE O PAGAMENTO</a:t>
            </a:r>
            <a:r>
              <a:rPr lang="ar-SA" sz="2000" b="1">
                <a:solidFill>
                  <a:srgbClr val="FFFF00"/>
                </a:solidFill>
              </a:rPr>
              <a:t>‏</a:t>
            </a:r>
            <a:r>
              <a:rPr lang="pt-BR" sz="2000">
                <a:solidFill>
                  <a:srgbClr val="000000"/>
                </a:solidFill>
              </a:rPr>
              <a:t>.</a:t>
            </a:r>
            <a:endParaRPr lang="en-GB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851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CALENDÁRIO DE EVENTOS</a:t>
            </a:r>
          </a:p>
        </p:txBody>
      </p:sp>
      <p:sp>
        <p:nvSpPr>
          <p:cNvPr id="78852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8853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" y="1285875"/>
            <a:ext cx="9074150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8856" name="AutoShape 5"/>
          <p:cNvSpPr>
            <a:spLocks noChangeArrowheads="1"/>
          </p:cNvSpPr>
          <p:nvPr/>
        </p:nvSpPr>
        <p:spPr bwMode="auto">
          <a:xfrm>
            <a:off x="428625" y="2714625"/>
            <a:ext cx="8351838" cy="3643313"/>
          </a:xfrm>
          <a:prstGeom prst="wedgeRectCallout">
            <a:avLst>
              <a:gd name="adj1" fmla="val 18958"/>
              <a:gd name="adj2" fmla="val -55144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000000"/>
              </a:solidFill>
            </a:endParaRP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00"/>
                </a:solidFill>
              </a:rPr>
              <a:t>O CHEFE DO SETOR DE PESSOAL APROVARÁ O EXAME DE PAGAMENTO E A EQUIPE DE EXAME DE PAGAMENTO DEVERÁ APRESENTAR O RELATÓRIO AO OD ATÉ O 2º DIA ÚTIL DO MÊS SUBSEQUENTE AO QUE SE REFERE PAGAMENTO</a:t>
            </a:r>
            <a:r>
              <a:rPr lang="en-GB" sz="2200">
                <a:solidFill>
                  <a:srgbClr val="000000"/>
                </a:solidFill>
              </a:rPr>
              <a:t>.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200">
              <a:solidFill>
                <a:srgbClr val="000000"/>
              </a:solidFill>
            </a:endParaRP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>
                <a:solidFill>
                  <a:srgbClr val="FFFF00"/>
                </a:solidFill>
              </a:rPr>
              <a:t>A PRIMEIRA VIA DO RELATÓRIO E OS DEMAIS DOCUMENTOS, ELABORADOS PELA EQUIPE DURANTE A REALIZAÇÃO DOS TRABALHOS, DEVERÃO ESTAR DEVIDAMENTE ASSINADOS POR TODOS OS INTEGRANTES DA EQUIPE E REMETIDOS PARA ARQUIVO NA SEÇÃO DE CONFORMIDADE DOS REGISTROS DE GESTÃO DA UG.</a:t>
            </a:r>
            <a:endParaRPr lang="en-GB" sz="2000" b="1">
              <a:solidFill>
                <a:srgbClr val="FFFF00"/>
              </a:solidFill>
            </a:endParaRP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899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CALENDÁRIO DE EVENTOS</a:t>
            </a:r>
          </a:p>
        </p:txBody>
      </p:sp>
      <p:sp>
        <p:nvSpPr>
          <p:cNvPr id="80900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0901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" y="1285875"/>
            <a:ext cx="9074150" cy="144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0904" name="AutoShape 8"/>
          <p:cNvSpPr>
            <a:spLocks noChangeArrowheads="1"/>
          </p:cNvSpPr>
          <p:nvPr/>
        </p:nvSpPr>
        <p:spPr bwMode="auto">
          <a:xfrm>
            <a:off x="214313" y="4000500"/>
            <a:ext cx="8353425" cy="1487488"/>
          </a:xfrm>
          <a:prstGeom prst="wedgeRectCallout">
            <a:avLst>
              <a:gd name="adj1" fmla="val 26986"/>
              <a:gd name="adj2" fmla="val -148176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/>
              <a:t>A UG DEVERÁ REALIZAR </a:t>
            </a:r>
            <a:r>
              <a:rPr lang="en-GB" sz="2000" b="1">
                <a:solidFill>
                  <a:srgbClr val="FFFF00"/>
                </a:solidFill>
              </a:rPr>
              <a:t>A PUBLICAÇÃO</a:t>
            </a:r>
            <a:r>
              <a:rPr lang="en-GB" sz="2000"/>
              <a:t> EM BI </a:t>
            </a:r>
            <a:r>
              <a:rPr lang="en-GB" sz="2000" b="1">
                <a:solidFill>
                  <a:srgbClr val="FFFF00"/>
                </a:solidFill>
              </a:rPr>
              <a:t>DO RELATÓRIO COM O DESPACHO DO OD </a:t>
            </a:r>
            <a:r>
              <a:rPr lang="en-GB" sz="2000"/>
              <a:t>ATÉ O </a:t>
            </a:r>
            <a:r>
              <a:rPr lang="en-GB" sz="2000" b="1">
                <a:solidFill>
                  <a:srgbClr val="FFFF00"/>
                </a:solidFill>
              </a:rPr>
              <a:t>4º DIA ÚTIL </a:t>
            </a:r>
            <a:r>
              <a:rPr lang="en-GB" sz="2000"/>
              <a:t>DO </a:t>
            </a:r>
            <a:r>
              <a:rPr lang="en-GB" sz="2000" b="1">
                <a:solidFill>
                  <a:srgbClr val="FFFF00"/>
                </a:solidFill>
              </a:rPr>
              <a:t>MÊS SUBSEQUENTE  </a:t>
            </a:r>
            <a:r>
              <a:rPr lang="en-GB" sz="2000"/>
              <a:t>AO QUE SE REFERE</a:t>
            </a:r>
            <a:r>
              <a:rPr lang="en-GB" sz="2000" b="1">
                <a:solidFill>
                  <a:srgbClr val="FFFF00"/>
                </a:solidFill>
              </a:rPr>
              <a:t> </a:t>
            </a:r>
            <a:r>
              <a:rPr lang="en-GB" sz="2000"/>
              <a:t>O PAGAMENTO</a:t>
            </a:r>
            <a:r>
              <a:rPr lang="en-GB" sz="22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947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CALENDÁRIO DE EVENTOS</a:t>
            </a:r>
          </a:p>
        </p:txBody>
      </p:sp>
      <p:sp>
        <p:nvSpPr>
          <p:cNvPr id="82948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2949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50" y="1285875"/>
            <a:ext cx="907415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500063" y="3857625"/>
            <a:ext cx="8358187" cy="1285875"/>
          </a:xfrm>
          <a:prstGeom prst="wedgeRectCallout">
            <a:avLst>
              <a:gd name="adj1" fmla="val 27981"/>
              <a:gd name="adj2" fmla="val -172560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 UG DEVERÁ REALIZAR A </a:t>
            </a:r>
            <a:r>
              <a:rPr lang="en-GB" sz="2000" b="1" dirty="0">
                <a:solidFill>
                  <a:srgbClr val="FFFF00"/>
                </a:solidFill>
              </a:rPr>
              <a:t>REMESSA DO RELATÓRIO </a:t>
            </a:r>
            <a:r>
              <a:rPr lang="en-GB" sz="2000" dirty="0">
                <a:solidFill>
                  <a:srgbClr val="000000"/>
                </a:solidFill>
              </a:rPr>
              <a:t>PARA </a:t>
            </a:r>
            <a:r>
              <a:rPr lang="en-GB" sz="2000" dirty="0" smtClean="0">
                <a:solidFill>
                  <a:srgbClr val="000000"/>
                </a:solidFill>
              </a:rPr>
              <a:t>O </a:t>
            </a:r>
            <a:r>
              <a:rPr lang="en-GB" sz="2000" b="1" dirty="0" err="1" smtClean="0">
                <a:solidFill>
                  <a:srgbClr val="FFFF00"/>
                </a:solidFill>
              </a:rPr>
              <a:t>CGCFEx</a:t>
            </a:r>
            <a:r>
              <a:rPr lang="en-GB" sz="2000" b="1" dirty="0" smtClean="0">
                <a:solidFill>
                  <a:srgbClr val="FFFF00"/>
                </a:solidFill>
              </a:rPr>
              <a:t> </a:t>
            </a:r>
            <a:r>
              <a:rPr lang="en-GB" sz="2000" b="1" dirty="0">
                <a:solidFill>
                  <a:srgbClr val="FFFF00"/>
                </a:solidFill>
              </a:rPr>
              <a:t>DE </a:t>
            </a:r>
            <a:r>
              <a:rPr lang="en-GB" sz="2000" b="1" dirty="0" smtClean="0">
                <a:solidFill>
                  <a:srgbClr val="FFFF00"/>
                </a:solidFill>
              </a:rPr>
              <a:t>APOIO </a:t>
            </a:r>
            <a:r>
              <a:rPr lang="en-GB" sz="2000" dirty="0">
                <a:solidFill>
                  <a:srgbClr val="000000"/>
                </a:solidFill>
              </a:rPr>
              <a:t>ATÉ O </a:t>
            </a:r>
            <a:r>
              <a:rPr lang="en-GB" sz="2000" b="1" dirty="0">
                <a:solidFill>
                  <a:srgbClr val="FFFF00"/>
                </a:solidFill>
              </a:rPr>
              <a:t>10º DIA ÚTIL </a:t>
            </a:r>
            <a:r>
              <a:rPr lang="en-GB" sz="2000" dirty="0">
                <a:solidFill>
                  <a:srgbClr val="000000"/>
                </a:solidFill>
              </a:rPr>
              <a:t>DO </a:t>
            </a:r>
            <a:r>
              <a:rPr lang="en-GB" sz="2000" b="1" dirty="0">
                <a:solidFill>
                  <a:srgbClr val="FFFF00"/>
                </a:solidFill>
              </a:rPr>
              <a:t>MÊS SUBSEQUENTE </a:t>
            </a:r>
            <a:r>
              <a:rPr lang="en-GB" sz="2000" dirty="0">
                <a:solidFill>
                  <a:srgbClr val="000000"/>
                </a:solidFill>
              </a:rPr>
              <a:t>AO QUE SE REFERE O PAGAMENTO.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8"/>
          <p:cNvSpPr txBox="1">
            <a:spLocks noChangeArrowheads="1"/>
          </p:cNvSpPr>
          <p:nvPr/>
        </p:nvSpPr>
        <p:spPr bwMode="auto">
          <a:xfrm>
            <a:off x="571500" y="1141413"/>
            <a:ext cx="8143875" cy="5108575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1. Introdução</a:t>
            </a:r>
          </a:p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Objetivo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ea typeface="Arial Unicode MS" pitchFamily="34" charset="-128"/>
                <a:cs typeface="Arial Unicode MS" pitchFamily="34" charset="-128"/>
              </a:rPr>
              <a:t>2. Desenvolvimento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    a.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Peculiaridades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b.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Equipe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c.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Escolha do universo a ser examinado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d.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Documentos mais importantes a serem coletados para 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e.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Instrumentos legais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f.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Calendário de eventos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ea typeface="Arial Unicode MS" pitchFamily="34" charset="-128"/>
                <a:cs typeface="Arial Unicode MS" pitchFamily="34" charset="-128"/>
              </a:rPr>
              <a:t>	g. </a:t>
            </a:r>
            <a:r>
              <a:rPr lang="pt-BR" sz="2000" b="1" dirty="0">
                <a:solidFill>
                  <a:srgbClr val="000000"/>
                </a:solidFill>
              </a:rPr>
              <a:t>Atribuições gerais 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h.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Problemas mais comuns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      i. SIPPES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endParaRPr lang="pt-BR" sz="2000" b="1" dirty="0">
              <a:solidFill>
                <a:schemeClr val="bg1">
                  <a:lumMod val="6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3. Conclusão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996" name="CaixaDeTexto 6"/>
          <p:cNvSpPr txBox="1">
            <a:spLocks noChangeArrowheads="1"/>
          </p:cNvSpPr>
          <p:nvPr/>
        </p:nvSpPr>
        <p:spPr bwMode="auto">
          <a:xfrm>
            <a:off x="1428750" y="273050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SUMÁRIO</a:t>
            </a:r>
          </a:p>
        </p:txBody>
      </p:sp>
      <p:sp>
        <p:nvSpPr>
          <p:cNvPr id="84997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4998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043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ATRIBUIÇÕES GERAIS</a:t>
            </a:r>
          </a:p>
        </p:txBody>
      </p:sp>
      <p:sp>
        <p:nvSpPr>
          <p:cNvPr id="87044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7045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500063" y="1643063"/>
            <a:ext cx="8143875" cy="3657600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 tIns="72000" rIns="72000"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CGCFEX APOIADOR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>
              <a:solidFill>
                <a:srgbClr val="000000"/>
              </a:solidFill>
            </a:endParaRPr>
          </a:p>
          <a:p>
            <a:pPr algn="just" eaLnBrk="1" hangingPunct="1">
              <a:buClr>
                <a:srgbClr val="000099"/>
              </a:buCl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/>
              <a:t> Inciso II: verificar, durante a auditoria realizada na UG/OP, o cumprimento destas Normas, bem como certificar-se da regularidade do pagamento de pessoal, fazendo constar no relatório destinado ao Centro de Controle Interno do Exército (CCIEx) as observações a respeito e, se for o caso, diligenciar a UG/OP.</a:t>
            </a:r>
          </a:p>
          <a:p>
            <a:pPr algn="just" eaLnBrk="1" hangingPunct="1">
              <a:buClr>
                <a:srgbClr val="000099"/>
              </a:buCl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/>
          </a:p>
          <a:p>
            <a:pPr algn="just" eaLnBrk="1" hangingPunct="1"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/>
              <a:t>Art. 10, das Normas para o Exame de Pagamento de Pessoal (EB90-N-02.001), aprovadas pela Portaria Nr 02-SEF, de 3 de fevereiro de 2014.</a:t>
            </a:r>
            <a:endParaRPr lang="pt-BR" sz="2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9091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ATRIBUIÇÕES GERAIS</a:t>
            </a:r>
          </a:p>
        </p:txBody>
      </p:sp>
      <p:sp>
        <p:nvSpPr>
          <p:cNvPr id="89092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9093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5" name="Text Box 8"/>
          <p:cNvSpPr txBox="1">
            <a:spLocks noChangeArrowheads="1"/>
          </p:cNvSpPr>
          <p:nvPr/>
        </p:nvSpPr>
        <p:spPr bwMode="auto">
          <a:xfrm>
            <a:off x="571500" y="1285875"/>
            <a:ext cx="8143875" cy="4986338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/>
              <a:t>DO ORDENADOR DE DESPESAS 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/>
          </a:p>
          <a:p>
            <a:pPr algn="just" eaLnBrk="1" hangingPunct="1"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 i="1"/>
              <a:t>- </a:t>
            </a:r>
            <a:r>
              <a:rPr lang="pt-BR" sz="2200" b="1"/>
              <a:t>Inciso I: publicar em BI as situações relacionadas ao pagamento de pessoal (saques, averbações, descontos e outros)‏;</a:t>
            </a:r>
          </a:p>
          <a:p>
            <a:pPr eaLnBrk="1" hangingPunct="1">
              <a:buClr>
                <a:srgbClr val="000099"/>
              </a:buClr>
              <a:buFont typeface="Times New Roman" pitchFamily="18" charset="0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/>
          </a:p>
          <a:p>
            <a:pPr algn="just" eaLnBrk="1" hangingPunct="1"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 i="1"/>
              <a:t>- </a:t>
            </a:r>
            <a:r>
              <a:rPr lang="pt-BR" sz="2200" b="1"/>
              <a:t>Incisos II  e III: designar em BI a Equipe do Exame de Pagamento e publicar em BI a relação do pessoal a ser examinado no mês.</a:t>
            </a:r>
          </a:p>
          <a:p>
            <a:pPr eaLnBrk="1" hangingPunct="1">
              <a:buClr>
                <a:srgbClr val="000099"/>
              </a:buClr>
              <a:buFont typeface="Times New Roman" pitchFamily="18" charset="0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/>
          </a:p>
          <a:p>
            <a:pPr algn="just" eaLnBrk="1" hangingPunct="1">
              <a:buClr>
                <a:srgbClr val="000099"/>
              </a:buCl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/>
              <a:t> Inciso IV: publicar em BI a relação dos examinados que cada integrante da equipe ficará responsável.</a:t>
            </a:r>
          </a:p>
          <a:p>
            <a:pPr algn="just" eaLnBrk="1" hangingPunct="1"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/>
          </a:p>
          <a:p>
            <a:pPr algn="just" eaLnBrk="1" hangingPunct="1"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/>
              <a:t>Art. 9º, das Normas para o Exame de Pagamento de Pessoal (EB90-N-02.001), aprovadas pela Portaria Nr 02-SEF, de 3 de fevereiro de 2014.</a:t>
            </a:r>
            <a:endParaRPr lang="pt-BR" sz="2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1139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ATRIBUIÇÕES GERAIS</a:t>
            </a:r>
          </a:p>
        </p:txBody>
      </p:sp>
      <p:sp>
        <p:nvSpPr>
          <p:cNvPr id="91140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1141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3" name="Text Box 8"/>
          <p:cNvSpPr txBox="1">
            <a:spLocks noChangeArrowheads="1"/>
          </p:cNvSpPr>
          <p:nvPr/>
        </p:nvSpPr>
        <p:spPr bwMode="auto">
          <a:xfrm>
            <a:off x="571500" y="1643063"/>
            <a:ext cx="8143875" cy="3970337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 dirty="0">
                <a:solidFill>
                  <a:srgbClr val="000000"/>
                </a:solidFill>
              </a:rPr>
              <a:t> </a:t>
            </a:r>
            <a:r>
              <a:rPr lang="pt-BR" sz="2200" b="1" dirty="0"/>
              <a:t>DO ORDENADOR DE DESPESAS </a:t>
            </a:r>
          </a:p>
          <a:p>
            <a:pPr eaLnBrk="1" hangingPunct="1"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 dirty="0"/>
          </a:p>
          <a:p>
            <a:pPr algn="just" eaLnBrk="1" hangingPunct="1"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 dirty="0"/>
              <a:t>- Inciso X: providenciar para que, anualmente, sejam ministradas instruções sobre o Exame de Pagamento de Pessoal para os Quadros da UG/OP, com a finalidade de aprimorar o referido Exame.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 dirty="0"/>
          </a:p>
          <a:p>
            <a:pPr algn="just" eaLnBrk="1" hangingPunct="1">
              <a:buClr>
                <a:srgbClr val="000099"/>
              </a:buCl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 dirty="0"/>
              <a:t> Inciso XI: transmitir os arquivos do pagamento de pessoal (Senha pessoal e intransferível). </a:t>
            </a:r>
          </a:p>
          <a:p>
            <a:pPr algn="just" eaLnBrk="1" hangingPunct="1"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 dirty="0"/>
          </a:p>
          <a:p>
            <a:pPr algn="just" eaLnBrk="1" hangingPunct="1"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 dirty="0"/>
              <a:t>Art. 9º, das Normas para o Exame de Pagamento de Pessoal (EB90-N-02.001), aprovadas pela Portaria </a:t>
            </a:r>
            <a:r>
              <a:rPr lang="pt-BR" sz="1600" b="1" dirty="0" err="1"/>
              <a:t>Nr</a:t>
            </a:r>
            <a:r>
              <a:rPr lang="pt-BR" sz="1600" b="1" dirty="0"/>
              <a:t> 02-SEF, de 3 de fevereiro de 2014.</a:t>
            </a:r>
            <a:endParaRPr lang="pt-BR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8"/>
          <p:cNvSpPr txBox="1">
            <a:spLocks noChangeArrowheads="1"/>
          </p:cNvSpPr>
          <p:nvPr/>
        </p:nvSpPr>
        <p:spPr bwMode="auto">
          <a:xfrm>
            <a:off x="571500" y="1141413"/>
            <a:ext cx="8143875" cy="5108575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</a:pPr>
            <a:r>
              <a:rPr lang="pt-BR" sz="2200" b="1">
                <a:ea typeface="Arial Unicode MS" pitchFamily="34" charset="-128"/>
                <a:cs typeface="Arial Unicode MS" pitchFamily="34" charset="-128"/>
              </a:rPr>
              <a:t>1. Introdução</a:t>
            </a:r>
          </a:p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</a:pPr>
            <a:r>
              <a:rPr lang="pt-BR" sz="2000" b="1">
                <a:ea typeface="Arial Unicode MS" pitchFamily="34" charset="-128"/>
                <a:cs typeface="Arial Unicode MS" pitchFamily="34" charset="-128"/>
              </a:rPr>
              <a:t>	Objetivo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</a:pPr>
            <a:r>
              <a:rPr lang="pt-BR" sz="2200" b="1">
                <a:ea typeface="Arial Unicode MS" pitchFamily="34" charset="-128"/>
                <a:cs typeface="Arial Unicode MS" pitchFamily="34" charset="-128"/>
              </a:rPr>
              <a:t>2. Desenvolvimento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</a:pPr>
            <a:r>
              <a:rPr lang="pt-BR" sz="2000" b="1">
                <a:ea typeface="Arial Unicode MS" pitchFamily="34" charset="-128"/>
                <a:cs typeface="Arial Unicode MS" pitchFamily="34" charset="-128"/>
              </a:rPr>
              <a:t>     a. </a:t>
            </a:r>
            <a:r>
              <a:rPr lang="pt-BR" sz="2000" b="1">
                <a:solidFill>
                  <a:srgbClr val="000000"/>
                </a:solidFill>
              </a:rPr>
              <a:t>Peculiaridades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</a:pPr>
            <a:r>
              <a:rPr lang="pt-BR" sz="2000" b="1">
                <a:ea typeface="Arial Unicode MS" pitchFamily="34" charset="-128"/>
                <a:cs typeface="Arial Unicode MS" pitchFamily="34" charset="-128"/>
              </a:rPr>
              <a:t>	b. </a:t>
            </a:r>
            <a:r>
              <a:rPr lang="pt-BR" sz="2000" b="1">
                <a:solidFill>
                  <a:srgbClr val="000000"/>
                </a:solidFill>
              </a:rPr>
              <a:t>Equipe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</a:pPr>
            <a:r>
              <a:rPr lang="pt-BR" sz="2000" b="1">
                <a:ea typeface="Arial Unicode MS" pitchFamily="34" charset="-128"/>
                <a:cs typeface="Arial Unicode MS" pitchFamily="34" charset="-128"/>
              </a:rPr>
              <a:t>	c. </a:t>
            </a:r>
            <a:r>
              <a:rPr lang="pt-BR" sz="2000" b="1">
                <a:solidFill>
                  <a:srgbClr val="000000"/>
                </a:solidFill>
              </a:rPr>
              <a:t>Escolha do universo a ser examinado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</a:pPr>
            <a:r>
              <a:rPr lang="pt-BR" sz="2000" b="1">
                <a:ea typeface="Arial Unicode MS" pitchFamily="34" charset="-128"/>
                <a:cs typeface="Arial Unicode MS" pitchFamily="34" charset="-128"/>
              </a:rPr>
              <a:t>	d. </a:t>
            </a:r>
            <a:r>
              <a:rPr lang="pt-BR" sz="2000" b="1">
                <a:solidFill>
                  <a:srgbClr val="000000"/>
                </a:solidFill>
              </a:rPr>
              <a:t>Documentos mais importantes a serem coletados para 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</a:pPr>
            <a:r>
              <a:rPr lang="pt-BR" sz="20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	e. </a:t>
            </a:r>
            <a:r>
              <a:rPr lang="pt-BR" sz="2000" b="1">
                <a:solidFill>
                  <a:srgbClr val="000000"/>
                </a:solidFill>
              </a:rPr>
              <a:t>Instrumentos legais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</a:pPr>
            <a:r>
              <a:rPr lang="pt-BR" sz="2000" b="1">
                <a:ea typeface="Arial Unicode MS" pitchFamily="34" charset="-128"/>
                <a:cs typeface="Arial Unicode MS" pitchFamily="34" charset="-128"/>
              </a:rPr>
              <a:t>	f. </a:t>
            </a:r>
            <a:r>
              <a:rPr lang="pt-BR" sz="2000" b="1">
                <a:solidFill>
                  <a:srgbClr val="000000"/>
                </a:solidFill>
              </a:rPr>
              <a:t>Calendário de eventos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</a:pPr>
            <a:r>
              <a:rPr lang="pt-BR" sz="2000" b="1">
                <a:ea typeface="Arial Unicode MS" pitchFamily="34" charset="-128"/>
                <a:cs typeface="Arial Unicode MS" pitchFamily="34" charset="-128"/>
              </a:rPr>
              <a:t>	g. </a:t>
            </a:r>
            <a:r>
              <a:rPr lang="pt-BR" sz="2000" b="1">
                <a:solidFill>
                  <a:srgbClr val="000000"/>
                </a:solidFill>
              </a:rPr>
              <a:t>Atribuições gerais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</a:pPr>
            <a:r>
              <a:rPr lang="pt-BR" sz="2000" b="1">
                <a:ea typeface="Arial Unicode MS" pitchFamily="34" charset="-128"/>
                <a:cs typeface="Arial Unicode MS" pitchFamily="34" charset="-128"/>
              </a:rPr>
              <a:t>	h. </a:t>
            </a:r>
            <a:r>
              <a:rPr lang="pt-BR" sz="2000" b="1">
                <a:solidFill>
                  <a:srgbClr val="000000"/>
                </a:solidFill>
              </a:rPr>
              <a:t>Problemas mais comuns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</a:pPr>
            <a:r>
              <a:rPr lang="pt-BR" sz="2000" b="1">
                <a:solidFill>
                  <a:srgbClr val="000000"/>
                </a:solidFill>
              </a:rPr>
              <a:t>      i. SIPPES 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</a:pPr>
            <a:endParaRPr lang="pt-BR" sz="2000" b="1">
              <a:ea typeface="Arial Unicode MS" pitchFamily="34" charset="-128"/>
              <a:cs typeface="Arial Unicode MS" pitchFamily="34" charset="-128"/>
            </a:endParaRP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</a:pPr>
            <a:r>
              <a:rPr lang="pt-BR" sz="2200" b="1">
                <a:ea typeface="Arial Unicode MS" pitchFamily="34" charset="-128"/>
                <a:cs typeface="Arial Unicode MS" pitchFamily="34" charset="-128"/>
              </a:rPr>
              <a:t>3. Conclusão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0" name="CaixaDeTexto 6"/>
          <p:cNvSpPr txBox="1">
            <a:spLocks noChangeArrowheads="1"/>
          </p:cNvSpPr>
          <p:nvPr/>
        </p:nvSpPr>
        <p:spPr bwMode="auto">
          <a:xfrm>
            <a:off x="1428750" y="273050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SUMÁRIO</a:t>
            </a:r>
          </a:p>
        </p:txBody>
      </p:sp>
      <p:sp>
        <p:nvSpPr>
          <p:cNvPr id="9221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222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3187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ATRIBUIÇÕES GERAIS</a:t>
            </a:r>
          </a:p>
        </p:txBody>
      </p:sp>
      <p:sp>
        <p:nvSpPr>
          <p:cNvPr id="93188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3189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1" name="Text Box 8"/>
          <p:cNvSpPr txBox="1">
            <a:spLocks noChangeArrowheads="1"/>
          </p:cNvSpPr>
          <p:nvPr/>
        </p:nvSpPr>
        <p:spPr bwMode="auto">
          <a:xfrm>
            <a:off x="500063" y="1571625"/>
            <a:ext cx="8143875" cy="4648200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>
                <a:solidFill>
                  <a:srgbClr val="000000"/>
                </a:solidFill>
              </a:rPr>
              <a:t> </a:t>
            </a:r>
            <a:r>
              <a:rPr lang="pt-BR" sz="2200" b="1"/>
              <a:t>CHEFE DO SETOR DE PESSOAL</a:t>
            </a:r>
          </a:p>
          <a:p>
            <a:pPr algn="just" eaLnBrk="1" hangingPunct="1"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/>
          </a:p>
          <a:p>
            <a:pPr algn="just" eaLnBrk="1" hangingPunct="1"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/>
              <a:t>- Inciso VIII: supervisionar a execução das atividades do Exame de Pagamento de Pessoal, de acordo com a legislação vigente, orientando os envolvidos quanto aos procedimentos adequados.</a:t>
            </a:r>
          </a:p>
          <a:p>
            <a:pPr algn="just" eaLnBrk="1" hangingPunct="1"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/>
          </a:p>
          <a:p>
            <a:pPr algn="just" eaLnBrk="1" hangingPunct="1">
              <a:buClr>
                <a:srgbClr val="000099"/>
              </a:buCl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/>
              <a:t>Inciso IX: aprovar o Exame de Pagamento, apondo sua assinatura no Relatório do Exame de Pagamento de Pessoal, após a efetiva supervisão dos trabalhos desenvolvidos pela equipe designada.</a:t>
            </a:r>
          </a:p>
          <a:p>
            <a:pPr algn="just" eaLnBrk="1" hangingPunct="1">
              <a:buClr>
                <a:srgbClr val="000099"/>
              </a:buCl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/>
          </a:p>
          <a:p>
            <a:pPr algn="just" eaLnBrk="1" hangingPunct="1"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/>
              <a:t>Art. 12, das Normas para o Exame de Pagamento de Pessoal (EB90-N-02.001), aprovadas pela Portaria Nr 02-SEF, de 3 de fevereiro de 2014.</a:t>
            </a:r>
            <a:endParaRPr lang="pt-BR" sz="2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235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ATRIBUIÇÕES GERAIS</a:t>
            </a:r>
          </a:p>
        </p:txBody>
      </p:sp>
      <p:sp>
        <p:nvSpPr>
          <p:cNvPr id="95236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5237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71500" y="1071563"/>
            <a:ext cx="8143875" cy="5386387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2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pt-BR" sz="2200" b="1" dirty="0"/>
              <a:t>DO CHEFE DA EQUIPE ENCARREGADA DO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200" b="1" dirty="0"/>
              <a:t>EXAME DE PAGAMENTO DE PESSOAL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2200" b="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Tx/>
              <a:buChar char="-"/>
              <a:tabLst>
                <a:tab pos="446088" algn="l"/>
                <a:tab pos="53181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2200" b="1" dirty="0"/>
              <a:t> Inciso I:</a:t>
            </a:r>
            <a:r>
              <a:rPr lang="pt-BR" sz="2200" b="1" i="1" dirty="0"/>
              <a:t> </a:t>
            </a:r>
            <a:r>
              <a:rPr lang="pt-BR" sz="2200" b="1" dirty="0"/>
              <a:t>estudar as Normas para o Exame de Pagamento de Pessoal (EB90-N-02.001), aprovadas pela Portaria </a:t>
            </a:r>
            <a:r>
              <a:rPr lang="pt-BR" sz="2200" b="1" dirty="0" err="1"/>
              <a:t>Nr</a:t>
            </a:r>
            <a:r>
              <a:rPr lang="pt-BR" sz="2200" b="1" dirty="0"/>
              <a:t> 02-SEF, de 3 de fevereiro de 2014.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Tx/>
              <a:buChar char="-"/>
              <a:tabLst>
                <a:tab pos="446088" algn="l"/>
                <a:tab pos="531813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pt-BR" sz="2200" b="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Tx/>
              <a:buChar char="-"/>
              <a:tabLst>
                <a:tab pos="446088" algn="l"/>
                <a:tab pos="8905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2200" b="1" dirty="0"/>
              <a:t> Inciso IV : dirigir os trabalhos de análise com base na documentação coletada.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Tx/>
              <a:buChar char="-"/>
              <a:tabLst>
                <a:tab pos="446088" algn="l"/>
                <a:tab pos="8905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pt-BR" sz="2200" b="1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Tx/>
              <a:buChar char="-"/>
              <a:tabLst>
                <a:tab pos="446088" algn="l"/>
                <a:tab pos="8905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2200" b="1" dirty="0"/>
              <a:t> Inciso V </a:t>
            </a:r>
            <a:r>
              <a:rPr lang="pt-BR" sz="2200" b="1" i="1" dirty="0"/>
              <a:t>- </a:t>
            </a:r>
            <a:r>
              <a:rPr lang="pt-BR" sz="2200" b="1" dirty="0"/>
              <a:t>verificar se as determinações constantes do despacho do OD, relativas ao último exame realizado, foram cumpridas, fazendo constar tal fato em seu relatório.</a:t>
            </a:r>
          </a:p>
          <a:p>
            <a:pPr algn="just" eaLnBrk="1" fontAlgn="auto" hangingPunct="1">
              <a:spcBef>
                <a:spcPts val="550"/>
              </a:spcBef>
              <a:spcAft>
                <a:spcPts val="0"/>
              </a:spcAft>
              <a:buClr>
                <a:srgbClr val="000099"/>
              </a:buClr>
              <a:tabLst>
                <a:tab pos="446088" algn="l"/>
                <a:tab pos="8905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pt-BR" sz="1600" b="1" dirty="0"/>
          </a:p>
          <a:p>
            <a:pPr algn="just" eaLnBrk="1" fontAlgn="auto" hangingPunct="1">
              <a:spcBef>
                <a:spcPts val="550"/>
              </a:spcBef>
              <a:spcAft>
                <a:spcPts val="0"/>
              </a:spcAft>
              <a:buClr>
                <a:srgbClr val="000099"/>
              </a:buClr>
              <a:tabLst>
                <a:tab pos="446088" algn="l"/>
                <a:tab pos="8905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1600" b="1" dirty="0"/>
              <a:t>Art. 11, das Normas para o Exame de Pagamento de Pessoal (EB90-N-02.001), aprovadas pela Portaria </a:t>
            </a:r>
            <a:r>
              <a:rPr lang="pt-BR" sz="1600" b="1" dirty="0" err="1"/>
              <a:t>Nr</a:t>
            </a:r>
            <a:r>
              <a:rPr lang="pt-BR" sz="1600" b="1" dirty="0"/>
              <a:t> 02-SEF, de 3 de fevereiro de 2014.</a:t>
            </a:r>
            <a:endParaRPr lang="pt-BR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7283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ATRIBUIÇÕES GERAIS</a:t>
            </a:r>
          </a:p>
        </p:txBody>
      </p:sp>
      <p:sp>
        <p:nvSpPr>
          <p:cNvPr id="97284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7285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7" name="Text Box 8"/>
          <p:cNvSpPr txBox="1">
            <a:spLocks noChangeArrowheads="1"/>
          </p:cNvSpPr>
          <p:nvPr/>
        </p:nvSpPr>
        <p:spPr bwMode="auto">
          <a:xfrm>
            <a:off x="500063" y="1214438"/>
            <a:ext cx="8143875" cy="5032375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/>
              <a:t>DOS MILITARES, SERVIDORES CIVIS E PENSIONISTAS EXAMINADOS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/>
          </a:p>
          <a:p>
            <a:pPr algn="just" eaLnBrk="1" hangingPunct="1">
              <a:spcBef>
                <a:spcPts val="550"/>
              </a:spcBef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/>
              <a:t>- Inciso I: entregar as alterações e ou assentamentos, conforme o caso, ao Chefe da Equipe do Exame de Pagamento de Pessoal.</a:t>
            </a:r>
          </a:p>
          <a:p>
            <a:pPr algn="just" eaLnBrk="1" hangingPunct="1">
              <a:spcBef>
                <a:spcPts val="550"/>
              </a:spcBef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/>
          </a:p>
          <a:p>
            <a:pPr algn="just" eaLnBrk="1" hangingPunct="1">
              <a:spcBef>
                <a:spcPts val="550"/>
              </a:spcBef>
              <a:buClr>
                <a:srgbClr val="000099"/>
              </a:buCl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/>
              <a:t> Inciso II: conferir as informações de seus contracheques, devendo informar, de imediato, qualquer alteração verificada ao Chefe da Equipe do Exame de Pagamento de Pessoal.</a:t>
            </a:r>
          </a:p>
          <a:p>
            <a:pPr algn="just" eaLnBrk="1" hangingPunct="1">
              <a:spcBef>
                <a:spcPts val="550"/>
              </a:spcBef>
              <a:buClr>
                <a:srgbClr val="000099"/>
              </a:buClr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/>
          </a:p>
          <a:p>
            <a:pPr algn="just" eaLnBrk="1" hangingPunct="1">
              <a:spcBef>
                <a:spcPts val="550"/>
              </a:spcBef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/>
              <a:t>* Art. 13, das Normas para o Exame de Pagamento de Pessoal (EB90-N-02.001), aprovadas pela Portaria Nr 02-SEF, de 3 de fevereiro de 2014.</a:t>
            </a:r>
            <a:endParaRPr lang="pt-BR" sz="2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8"/>
          <p:cNvSpPr txBox="1">
            <a:spLocks noChangeArrowheads="1"/>
          </p:cNvSpPr>
          <p:nvPr/>
        </p:nvSpPr>
        <p:spPr bwMode="auto">
          <a:xfrm>
            <a:off x="571500" y="1141413"/>
            <a:ext cx="8143875" cy="5108575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1. Introdução</a:t>
            </a:r>
          </a:p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Objetivo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ea typeface="Arial Unicode MS" pitchFamily="34" charset="-128"/>
                <a:cs typeface="Arial Unicode MS" pitchFamily="34" charset="-128"/>
              </a:rPr>
              <a:t>2. Desenvolvimento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    a.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Peculiaridades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b.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Equipe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c.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Escolha do universo a ser examinado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d.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Documentos mais importantes a serem coletados para 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e.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Instrumentos legais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f.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Calendário de eventos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g.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Atribuições gerais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ea typeface="Arial Unicode MS" pitchFamily="34" charset="-128"/>
                <a:cs typeface="Arial Unicode MS" pitchFamily="34" charset="-128"/>
              </a:rPr>
              <a:t>	h. </a:t>
            </a:r>
            <a:r>
              <a:rPr lang="pt-BR" sz="2000" b="1" dirty="0">
                <a:solidFill>
                  <a:srgbClr val="000000"/>
                </a:solidFill>
              </a:rPr>
              <a:t>Problemas mais comuns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     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i. SIPPES</a:t>
            </a:r>
            <a:endParaRPr lang="pt-BR" sz="2000" b="1" dirty="0">
              <a:solidFill>
                <a:srgbClr val="000000"/>
              </a:solidFill>
            </a:endParaRP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endParaRPr lang="pt-BR" sz="2000" b="1" dirty="0">
              <a:ea typeface="Arial Unicode MS" pitchFamily="34" charset="-128"/>
              <a:cs typeface="Arial Unicode MS" pitchFamily="34" charset="-128"/>
            </a:endParaRP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3. Conclusão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9332" name="CaixaDeTexto 6"/>
          <p:cNvSpPr txBox="1">
            <a:spLocks noChangeArrowheads="1"/>
          </p:cNvSpPr>
          <p:nvPr/>
        </p:nvSpPr>
        <p:spPr bwMode="auto">
          <a:xfrm>
            <a:off x="1428750" y="273050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SUMÁRIO</a:t>
            </a:r>
          </a:p>
        </p:txBody>
      </p:sp>
      <p:sp>
        <p:nvSpPr>
          <p:cNvPr id="99333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9334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1379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PROBLEMAS MAIS COMUNS</a:t>
            </a:r>
          </a:p>
        </p:txBody>
      </p:sp>
      <p:sp>
        <p:nvSpPr>
          <p:cNvPr id="101380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1381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Text Box 8"/>
          <p:cNvSpPr txBox="1">
            <a:spLocks noChangeArrowheads="1"/>
          </p:cNvSpPr>
          <p:nvPr/>
        </p:nvSpPr>
        <p:spPr bwMode="auto">
          <a:xfrm>
            <a:off x="571500" y="1643063"/>
            <a:ext cx="8143875" cy="4564062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550"/>
              </a:spcBef>
              <a:buFontTx/>
              <a:buChar char="-"/>
              <a:tabLst>
                <a:tab pos="446088" algn="l"/>
                <a:tab pos="895350" algn="l"/>
                <a:tab pos="1076325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200" b="1" dirty="0"/>
              <a:t>  Falta de conferência da Relação Nominal de Pagamento do </a:t>
            </a:r>
            <a:r>
              <a:rPr lang="pt-BR" sz="2200" b="1" dirty="0" err="1"/>
              <a:t>CPEx</a:t>
            </a:r>
            <a:r>
              <a:rPr lang="pt-BR" sz="2200" b="1" dirty="0"/>
              <a:t> com a Relação Nominal dos Militares do Setor de Pessoal da UG ocasionando falta de pagamento a militar existente ou pagamento indevido a militar que já deu baixa (Dano ao Erário).  </a:t>
            </a:r>
          </a:p>
          <a:p>
            <a:pPr algn="just" eaLnBrk="1" hangingPunct="1">
              <a:spcBef>
                <a:spcPts val="550"/>
              </a:spcBef>
              <a:buFontTx/>
              <a:buChar char="-"/>
              <a:tabLst>
                <a:tab pos="446088" algn="l"/>
                <a:tab pos="895350" algn="l"/>
                <a:tab pos="1076325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2200" b="1" dirty="0"/>
          </a:p>
          <a:p>
            <a:pPr algn="just" eaLnBrk="1" hangingPunct="1">
              <a:lnSpc>
                <a:spcPct val="90000"/>
              </a:lnSpc>
              <a:spcBef>
                <a:spcPts val="550"/>
              </a:spcBef>
              <a:buFontTx/>
              <a:buChar char="-"/>
              <a:tabLst>
                <a:tab pos="446088" algn="l"/>
                <a:tab pos="895350" algn="l"/>
                <a:tab pos="1076325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200" b="1" dirty="0"/>
              <a:t> Percentual do Adicional de Habilitação não corresponde ao Curso que o militar realizou. (Atentar para a nova Portaria nº 1.443, de 7 de janeiro de 2021, do </a:t>
            </a:r>
            <a:r>
              <a:rPr lang="pt-BR" sz="2200" b="1" dirty="0" err="1"/>
              <a:t>Cmt</a:t>
            </a:r>
            <a:r>
              <a:rPr lang="pt-BR" sz="2200" b="1" dirty="0"/>
              <a:t> Ex.)</a:t>
            </a:r>
          </a:p>
          <a:p>
            <a:pPr algn="just" eaLnBrk="1" hangingPunct="1">
              <a:lnSpc>
                <a:spcPct val="90000"/>
              </a:lnSpc>
              <a:spcBef>
                <a:spcPts val="550"/>
              </a:spcBef>
              <a:tabLst>
                <a:tab pos="446088" algn="l"/>
                <a:tab pos="895350" algn="l"/>
                <a:tab pos="1076325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2200" b="1" dirty="0"/>
          </a:p>
          <a:p>
            <a:pPr algn="just" eaLnBrk="1" hangingPunct="1">
              <a:lnSpc>
                <a:spcPct val="90000"/>
              </a:lnSpc>
              <a:spcBef>
                <a:spcPts val="550"/>
              </a:spcBef>
              <a:tabLst>
                <a:tab pos="446088" algn="l"/>
                <a:tab pos="895350" algn="l"/>
                <a:tab pos="1076325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200" b="1" dirty="0">
                <a:solidFill>
                  <a:srgbClr val="0000FF"/>
                </a:solidFill>
              </a:rPr>
              <a:t>- </a:t>
            </a:r>
            <a:r>
              <a:rPr lang="pt-BR" sz="2200" b="1" dirty="0"/>
              <a:t>Saque do Adicional de Tempo de Serviço sendo que o Adicional de Compensação de Disponibilidade Militar (ACDM) possibilita valor a maior a ser pago.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427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PROBLEMAS MAIS COMUNS</a:t>
            </a:r>
          </a:p>
        </p:txBody>
      </p:sp>
      <p:sp>
        <p:nvSpPr>
          <p:cNvPr id="103428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3429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1" name="Text Box 8"/>
          <p:cNvSpPr txBox="1">
            <a:spLocks noChangeArrowheads="1"/>
          </p:cNvSpPr>
          <p:nvPr/>
        </p:nvSpPr>
        <p:spPr bwMode="auto">
          <a:xfrm>
            <a:off x="571500" y="1571625"/>
            <a:ext cx="8143875" cy="4438650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550"/>
              </a:spcBef>
              <a:buFontTx/>
              <a:buChar char="-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200" b="1" dirty="0"/>
              <a:t>  Adicional de Compensação Orgânica pago a maior, devido a inclusão de cotas acima do efetivamente homologado pelo cumprimento do plano de provas da atividade especial.</a:t>
            </a:r>
          </a:p>
          <a:p>
            <a:pPr algn="just" eaLnBrk="1" hangingPunct="1">
              <a:lnSpc>
                <a:spcPct val="90000"/>
              </a:lnSpc>
              <a:spcBef>
                <a:spcPts val="55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2200" b="1" dirty="0"/>
          </a:p>
          <a:p>
            <a:pPr algn="just" eaLnBrk="1" hangingPunct="1">
              <a:lnSpc>
                <a:spcPct val="90000"/>
              </a:lnSpc>
              <a:spcBef>
                <a:spcPts val="55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200" b="1" dirty="0"/>
              <a:t>- Cálculo incorreto de valores atrasados a serem pagos, tais como Adicional Natalino Atrasado e saques relativos a diferença de promoção.</a:t>
            </a:r>
          </a:p>
          <a:p>
            <a:pPr algn="just" eaLnBrk="1" hangingPunct="1">
              <a:lnSpc>
                <a:spcPct val="90000"/>
              </a:lnSpc>
              <a:spcBef>
                <a:spcPts val="55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2200" b="1" dirty="0"/>
          </a:p>
          <a:p>
            <a:pPr algn="just" eaLnBrk="1" hangingPunct="1">
              <a:lnSpc>
                <a:spcPct val="90000"/>
              </a:lnSpc>
              <a:spcBef>
                <a:spcPts val="550"/>
              </a:spcBef>
              <a:buFontTx/>
              <a:buChar char="-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200" b="1" dirty="0"/>
              <a:t> Pagamento de Compensação Pecuniária em desacordo com a legislação (somente para Licenciamento “</a:t>
            </a:r>
            <a:r>
              <a:rPr lang="pt-BR" sz="2200" b="1" dirty="0" err="1"/>
              <a:t>ex-officio</a:t>
            </a:r>
            <a:r>
              <a:rPr lang="pt-BR" sz="2200" b="1" dirty="0"/>
              <a:t>” por Término de Prorrogação de Tempo de Serviço).</a:t>
            </a:r>
          </a:p>
          <a:p>
            <a:pPr algn="just" eaLnBrk="1" hangingPunct="1">
              <a:lnSpc>
                <a:spcPct val="90000"/>
              </a:lnSpc>
              <a:spcBef>
                <a:spcPts val="55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5475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PROBLEMAS MAIS COMUNS</a:t>
            </a:r>
          </a:p>
        </p:txBody>
      </p:sp>
      <p:sp>
        <p:nvSpPr>
          <p:cNvPr id="105476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5477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9" name="Text Box 8"/>
          <p:cNvSpPr txBox="1">
            <a:spLocks noChangeArrowheads="1"/>
          </p:cNvSpPr>
          <p:nvPr/>
        </p:nvSpPr>
        <p:spPr bwMode="auto">
          <a:xfrm>
            <a:off x="571500" y="1643063"/>
            <a:ext cx="8143875" cy="4188839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550"/>
              </a:spcBef>
              <a:buFontTx/>
              <a:buChar char="-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200" b="1" dirty="0">
                <a:solidFill>
                  <a:srgbClr val="0000FF"/>
                </a:solidFill>
              </a:rPr>
              <a:t> </a:t>
            </a:r>
            <a:r>
              <a:rPr lang="pt-BR" sz="2200" b="1" dirty="0"/>
              <a:t>Pagamento de Indenização de Férias a militares temporários cuja data de licenciamento é previamente definida pelo escalão superior</a:t>
            </a:r>
            <a:r>
              <a:rPr lang="pt-BR" sz="2200" b="1" dirty="0" smtClean="0"/>
              <a:t>.</a:t>
            </a:r>
          </a:p>
          <a:p>
            <a:pPr algn="just" eaLnBrk="1" hangingPunct="1">
              <a:lnSpc>
                <a:spcPct val="90000"/>
              </a:lnSpc>
              <a:spcBef>
                <a:spcPts val="550"/>
              </a:spcBef>
              <a:buFontTx/>
              <a:buChar char="-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2200" b="1" dirty="0"/>
          </a:p>
          <a:p>
            <a:pPr algn="just" eaLnBrk="1" hangingPunct="1">
              <a:lnSpc>
                <a:spcPct val="90000"/>
              </a:lnSpc>
              <a:spcBef>
                <a:spcPts val="550"/>
              </a:spcBef>
              <a:buFontTx/>
              <a:buChar char="-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200" b="1" dirty="0" smtClean="0"/>
              <a:t> Saque de Adicional de Férias radiológicas sem que a(o) militar tenha completado o período aquisitivo.</a:t>
            </a:r>
          </a:p>
          <a:p>
            <a:pPr algn="just" eaLnBrk="1" hangingPunct="1">
              <a:lnSpc>
                <a:spcPct val="90000"/>
              </a:lnSpc>
              <a:spcBef>
                <a:spcPts val="550"/>
              </a:spcBef>
              <a:buFontTx/>
              <a:buChar char="-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2200" b="1" dirty="0"/>
          </a:p>
          <a:p>
            <a:pPr algn="just" eaLnBrk="1" hangingPunct="1">
              <a:lnSpc>
                <a:spcPct val="90000"/>
              </a:lnSpc>
              <a:spcBef>
                <a:spcPts val="550"/>
              </a:spcBef>
              <a:buFontTx/>
              <a:buChar char="-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200" b="1" dirty="0" smtClean="0"/>
              <a:t> Não </a:t>
            </a:r>
            <a:r>
              <a:rPr lang="pt-BR" sz="2200" b="1" dirty="0" err="1" smtClean="0"/>
              <a:t>descadastrar</a:t>
            </a:r>
            <a:r>
              <a:rPr lang="pt-BR" sz="2200" b="1" dirty="0" smtClean="0"/>
              <a:t> de Operar Raio-X, o(a) militar que afastou-se das atividades por período de 8 (oito) dias, exceto nas situações previstas no art. 31 destas Normas</a:t>
            </a:r>
            <a:r>
              <a:rPr lang="pt-BR" sz="2400" dirty="0" smtClean="0"/>
              <a:t> </a:t>
            </a:r>
            <a:r>
              <a:rPr lang="pt-BR" sz="2400" u="sng" dirty="0" smtClean="0"/>
              <a:t>(</a:t>
            </a:r>
            <a:r>
              <a:rPr lang="pt-BR" sz="2400" u="sng" dirty="0" err="1" smtClean="0"/>
              <a:t>Art</a:t>
            </a:r>
            <a:r>
              <a:rPr lang="pt-BR" sz="2400" u="sng" dirty="0" smtClean="0"/>
              <a:t> 18, </a:t>
            </a:r>
            <a:r>
              <a:rPr lang="pt-BR" sz="2400" u="sng" dirty="0" err="1" smtClean="0"/>
              <a:t>Port</a:t>
            </a:r>
            <a:r>
              <a:rPr lang="pt-BR" sz="2400" u="sng" dirty="0" smtClean="0"/>
              <a:t> 401-DGP, de 13 JUN 22).</a:t>
            </a:r>
            <a:endParaRPr lang="pt-BR" sz="2200" b="1" u="sng" dirty="0"/>
          </a:p>
          <a:p>
            <a:pPr algn="just" eaLnBrk="1" hangingPunct="1">
              <a:lnSpc>
                <a:spcPct val="90000"/>
              </a:lnSpc>
              <a:spcBef>
                <a:spcPts val="55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5475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PROBLEMAS MAIS COMUNS</a:t>
            </a:r>
          </a:p>
        </p:txBody>
      </p:sp>
      <p:sp>
        <p:nvSpPr>
          <p:cNvPr id="105476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5477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9" name="Text Box 8"/>
          <p:cNvSpPr txBox="1">
            <a:spLocks noChangeArrowheads="1"/>
          </p:cNvSpPr>
          <p:nvPr/>
        </p:nvSpPr>
        <p:spPr bwMode="auto">
          <a:xfrm>
            <a:off x="571500" y="1643063"/>
            <a:ext cx="8143875" cy="3524042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550"/>
              </a:spcBef>
              <a:buFontTx/>
              <a:buChar char="-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200" b="1" dirty="0">
                <a:solidFill>
                  <a:srgbClr val="0000FF"/>
                </a:solidFill>
              </a:rPr>
              <a:t> </a:t>
            </a:r>
            <a:r>
              <a:rPr lang="pt-BR" sz="2200" b="1" dirty="0" smtClean="0"/>
              <a:t>Desconto da Pensão Militar com percentual em desacordo com a situação da pensionista militar.</a:t>
            </a:r>
          </a:p>
          <a:p>
            <a:pPr algn="just" eaLnBrk="1" hangingPunct="1">
              <a:lnSpc>
                <a:spcPct val="90000"/>
              </a:lnSpc>
              <a:spcBef>
                <a:spcPts val="55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2200" b="1" dirty="0" smtClean="0"/>
          </a:p>
          <a:p>
            <a:pPr algn="just" eaLnBrk="1" hangingPunct="1">
              <a:lnSpc>
                <a:spcPct val="90000"/>
              </a:lnSpc>
              <a:spcBef>
                <a:spcPts val="550"/>
              </a:spcBef>
              <a:buFontTx/>
              <a:buChar char="-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200" b="1" dirty="0" smtClean="0"/>
              <a:t> Não realização do ajuste de contas na ida e no regresso dos militares designados para missão no exterior. </a:t>
            </a:r>
          </a:p>
          <a:p>
            <a:pPr algn="just" eaLnBrk="1" hangingPunct="1">
              <a:lnSpc>
                <a:spcPct val="90000"/>
              </a:lnSpc>
              <a:spcBef>
                <a:spcPts val="55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2200" b="1" dirty="0" smtClean="0"/>
          </a:p>
          <a:p>
            <a:pPr algn="just" eaLnBrk="1" hangingPunct="1">
              <a:lnSpc>
                <a:spcPct val="90000"/>
              </a:lnSpc>
              <a:spcBef>
                <a:spcPts val="550"/>
              </a:spcBef>
              <a:buFontTx/>
              <a:buChar char="-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200" b="1" dirty="0" smtClean="0"/>
              <a:t> Solicitação de Requisição de Pagamento Complementar de Militar da Ativa em desacordo com o Caderno de Orientação </a:t>
            </a:r>
            <a:r>
              <a:rPr lang="pt-BR" sz="2200" b="1" dirty="0" err="1" smtClean="0"/>
              <a:t>Nr</a:t>
            </a:r>
            <a:r>
              <a:rPr lang="pt-BR" sz="2200" b="1" dirty="0" smtClean="0"/>
              <a:t>  1 – </a:t>
            </a:r>
            <a:r>
              <a:rPr lang="pt-BR" sz="2200" b="1" dirty="0" err="1" smtClean="0"/>
              <a:t>CPEx</a:t>
            </a:r>
            <a:r>
              <a:rPr lang="pt-BR" sz="2200" b="1" dirty="0" smtClean="0"/>
              <a:t>.</a:t>
            </a:r>
          </a:p>
          <a:p>
            <a:pPr algn="just" eaLnBrk="1" hangingPunct="1">
              <a:lnSpc>
                <a:spcPct val="90000"/>
              </a:lnSpc>
              <a:spcBef>
                <a:spcPts val="55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8"/>
          <p:cNvSpPr txBox="1">
            <a:spLocks noChangeArrowheads="1"/>
          </p:cNvSpPr>
          <p:nvPr/>
        </p:nvSpPr>
        <p:spPr bwMode="auto">
          <a:xfrm>
            <a:off x="571500" y="1141413"/>
            <a:ext cx="8143875" cy="5108575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1. Introdução</a:t>
            </a:r>
          </a:p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Objetivo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2. Desenvolvimento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    a.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Peculiaridades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b.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Equipe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c.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Escolha do universo a ser examinado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d.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Documentos mais importantes a serem coletados para 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e.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Instrumentos legais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f.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Calendário de eventos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g.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Atribuições gerais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h.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Problemas mais comuns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/>
              <a:t>      i. SIPPES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endParaRPr lang="pt-BR" sz="2000" b="1" dirty="0">
              <a:ea typeface="Arial Unicode MS" pitchFamily="34" charset="-128"/>
              <a:cs typeface="Arial Unicode MS" pitchFamily="34" charset="-128"/>
            </a:endParaRP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3. Conclusão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7524" name="CaixaDeTexto 6"/>
          <p:cNvSpPr txBox="1">
            <a:spLocks noChangeArrowheads="1"/>
          </p:cNvSpPr>
          <p:nvPr/>
        </p:nvSpPr>
        <p:spPr bwMode="auto">
          <a:xfrm>
            <a:off x="1428750" y="273050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SUMÁRIO</a:t>
            </a:r>
          </a:p>
        </p:txBody>
      </p:sp>
      <p:sp>
        <p:nvSpPr>
          <p:cNvPr id="107525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7526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8"/>
          <p:cNvSpPr txBox="1">
            <a:spLocks noChangeArrowheads="1"/>
          </p:cNvSpPr>
          <p:nvPr/>
        </p:nvSpPr>
        <p:spPr bwMode="auto">
          <a:xfrm>
            <a:off x="179388" y="1141413"/>
            <a:ext cx="8424862" cy="5262979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765175" algn="just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pt-BR" sz="2200" b="1" dirty="0">
                <a:ea typeface="Arial Unicode MS" pitchFamily="34" charset="-128"/>
                <a:cs typeface="Arial Unicode MS" pitchFamily="34" charset="-128"/>
              </a:rPr>
              <a:t>-	A partir de </a:t>
            </a:r>
            <a:r>
              <a:rPr lang="pt-BR" sz="2200" b="1" dirty="0" err="1">
                <a:ea typeface="Arial Unicode MS" pitchFamily="34" charset="-128"/>
                <a:cs typeface="Arial Unicode MS" pitchFamily="34" charset="-128"/>
              </a:rPr>
              <a:t>Jun</a:t>
            </a:r>
            <a:r>
              <a:rPr lang="pt-BR" sz="2200" b="1" dirty="0">
                <a:ea typeface="Arial Unicode MS" pitchFamily="34" charset="-128"/>
                <a:cs typeface="Arial Unicode MS" pitchFamily="34" charset="-128"/>
              </a:rPr>
              <a:t> 2020 os militares temporários passaram a receber as suas remunerações efetivamente pelo SIPPES. </a:t>
            </a:r>
          </a:p>
          <a:p>
            <a:pPr marL="358775" indent="-765175" algn="just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pt-BR" sz="2200" b="1" dirty="0">
                <a:ea typeface="Arial Unicode MS" pitchFamily="34" charset="-128"/>
                <a:cs typeface="Arial Unicode MS" pitchFamily="34" charset="-128"/>
              </a:rPr>
              <a:t>- As OM devem manter atualizados os dados cadastrais dos militares de carreira no </a:t>
            </a:r>
            <a:r>
              <a:rPr lang="pt-BR" sz="2200" b="1" dirty="0" smtClean="0">
                <a:ea typeface="Arial Unicode MS" pitchFamily="34" charset="-128"/>
                <a:cs typeface="Arial Unicode MS" pitchFamily="34" charset="-128"/>
              </a:rPr>
              <a:t>SIPPES </a:t>
            </a:r>
            <a:r>
              <a:rPr lang="pt-BR" sz="2200" b="1" dirty="0">
                <a:ea typeface="Arial Unicode MS" pitchFamily="34" charset="-128"/>
                <a:cs typeface="Arial Unicode MS" pitchFamily="34" charset="-128"/>
              </a:rPr>
              <a:t>e no </a:t>
            </a:r>
            <a:r>
              <a:rPr lang="pt-BR" sz="2200" b="1" dirty="0" err="1">
                <a:ea typeface="Arial Unicode MS" pitchFamily="34" charset="-128"/>
                <a:cs typeface="Arial Unicode MS" pitchFamily="34" charset="-128"/>
              </a:rPr>
              <a:t>SiCaPEx</a:t>
            </a:r>
            <a:r>
              <a:rPr lang="pt-BR" sz="2200" b="1" dirty="0" smtClean="0"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358775" indent="-765175" algn="just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 smtClean="0">
                <a:ea typeface="Arial Unicode MS" pitchFamily="34" charset="-128"/>
                <a:cs typeface="Arial Unicode MS" pitchFamily="34" charset="-128"/>
              </a:rPr>
              <a:t>    - Encontra-se disponível, também, o Sistema de Informação de Pagamento de Pessoal (</a:t>
            </a:r>
            <a:r>
              <a:rPr lang="pt-BR" sz="2200" b="1" dirty="0" err="1" smtClean="0">
                <a:ea typeface="Arial Unicode MS" pitchFamily="34" charset="-128"/>
                <a:cs typeface="Arial Unicode MS" pitchFamily="34" charset="-128"/>
              </a:rPr>
              <a:t>SInfoPPes</a:t>
            </a:r>
            <a:r>
              <a:rPr lang="pt-BR" sz="2200" b="1" dirty="0" smtClean="0">
                <a:ea typeface="Arial Unicode MS" pitchFamily="34" charset="-128"/>
                <a:cs typeface="Arial Unicode MS" pitchFamily="34" charset="-128"/>
              </a:rPr>
              <a:t>), em http://sippes.cpex.eb.mil.br. Neste sistema é possível acessar relatórios que auxiliam na conferência e acompanhamento da execução do pagamento das UG.</a:t>
            </a:r>
            <a:endParaRPr lang="pt-BR" sz="2200" b="1" dirty="0">
              <a:ea typeface="Arial Unicode MS" pitchFamily="34" charset="-128"/>
              <a:cs typeface="Arial Unicode MS" pitchFamily="34" charset="-128"/>
            </a:endParaRPr>
          </a:p>
          <a:p>
            <a:pPr marL="358775" indent="-765175" algn="just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endParaRPr lang="pt-BR" sz="2200" b="1" dirty="0">
              <a:ea typeface="Arial Unicode MS" pitchFamily="34" charset="-128"/>
              <a:cs typeface="Arial Unicode MS" pitchFamily="34" charset="-128"/>
            </a:endParaRPr>
          </a:p>
          <a:p>
            <a:pPr marL="358775" indent="-765175" algn="just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endParaRPr lang="pt-BR" sz="2200" b="1" dirty="0">
              <a:solidFill>
                <a:schemeClr val="tx1">
                  <a:lumMod val="50000"/>
                  <a:lumOff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9572" name="CaixaDeTexto 6"/>
          <p:cNvSpPr txBox="1">
            <a:spLocks noChangeArrowheads="1"/>
          </p:cNvSpPr>
          <p:nvPr/>
        </p:nvSpPr>
        <p:spPr bwMode="auto">
          <a:xfrm>
            <a:off x="1428750" y="273050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SIPPES</a:t>
            </a:r>
          </a:p>
        </p:txBody>
      </p:sp>
      <p:sp>
        <p:nvSpPr>
          <p:cNvPr id="109573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9574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5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571500" y="1141413"/>
            <a:ext cx="8143875" cy="5108575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ea typeface="Arial Unicode MS" pitchFamily="34" charset="-128"/>
                <a:cs typeface="Arial Unicode MS" pitchFamily="34" charset="-128"/>
              </a:rPr>
              <a:t>1. Introdução</a:t>
            </a:r>
          </a:p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ea typeface="Arial Unicode MS" pitchFamily="34" charset="-128"/>
                <a:cs typeface="Arial Unicode MS" pitchFamily="34" charset="-128"/>
              </a:rPr>
              <a:t>	Objetivo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2. Desenvolvimento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     a.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Peculiaridades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	b.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Equipe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	c.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Escolha do universo a ser examinado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	d.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Documentos mais importantes a serem coletados para 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	e.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Instrumentos legais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	f.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Calendário de eventos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	g.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Atribuições gerais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	h.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Problemas mais comuns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      i. SIPPES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endParaRPr lang="pt-BR" sz="2000" b="1" dirty="0">
              <a:solidFill>
                <a:schemeClr val="bg1">
                  <a:lumMod val="6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3. Conclusão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CaixaDeTexto 6"/>
          <p:cNvSpPr txBox="1">
            <a:spLocks noChangeArrowheads="1"/>
          </p:cNvSpPr>
          <p:nvPr/>
        </p:nvSpPr>
        <p:spPr bwMode="auto">
          <a:xfrm>
            <a:off x="1428750" y="273050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SUMÁRIO</a:t>
            </a:r>
          </a:p>
        </p:txBody>
      </p:sp>
      <p:sp>
        <p:nvSpPr>
          <p:cNvPr id="11269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270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8"/>
          <p:cNvSpPr txBox="1">
            <a:spLocks noChangeArrowheads="1"/>
          </p:cNvSpPr>
          <p:nvPr/>
        </p:nvSpPr>
        <p:spPr bwMode="auto">
          <a:xfrm>
            <a:off x="179388" y="1141413"/>
            <a:ext cx="8424862" cy="5447645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765175" algn="just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ea typeface="Arial Unicode MS" pitchFamily="34" charset="-128"/>
                <a:cs typeface="Arial Unicode MS" pitchFamily="34" charset="-128"/>
              </a:rPr>
              <a:t>	</a:t>
            </a:r>
            <a:endParaRPr lang="pt-BR" sz="2200" b="1" dirty="0" smtClean="0">
              <a:ea typeface="Arial Unicode MS" pitchFamily="34" charset="-128"/>
              <a:cs typeface="Arial Unicode MS" pitchFamily="34" charset="-128"/>
            </a:endParaRPr>
          </a:p>
          <a:p>
            <a:pPr marL="358775" indent="-765175" algn="just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 smtClean="0">
                <a:ea typeface="Arial Unicode MS" pitchFamily="34" charset="-128"/>
                <a:cs typeface="Arial Unicode MS" pitchFamily="34" charset="-128"/>
              </a:rPr>
              <a:t>    - Com relação aos processos de Exercícios Anteriores de militares temporários, a OM deve gerar o Protocolo On-Line, aguardar a análise e autorização. Somente quando o status do protocolo for alterado para “Pago/Autorizado pagamento pelo </a:t>
            </a:r>
            <a:r>
              <a:rPr lang="pt-BR" sz="2200" b="1" dirty="0" err="1" smtClean="0">
                <a:ea typeface="Arial Unicode MS" pitchFamily="34" charset="-128"/>
                <a:cs typeface="Arial Unicode MS" pitchFamily="34" charset="-128"/>
              </a:rPr>
              <a:t>CPEx</a:t>
            </a:r>
            <a:r>
              <a:rPr lang="pt-BR" sz="2200" b="1" dirty="0" smtClean="0">
                <a:ea typeface="Arial Unicode MS" pitchFamily="34" charset="-128"/>
                <a:cs typeface="Arial Unicode MS" pitchFamily="34" charset="-128"/>
              </a:rPr>
              <a:t>” é que a OM deverá efetuar o lançamento no sistema.</a:t>
            </a:r>
          </a:p>
          <a:p>
            <a:pPr marL="358775" indent="-765175" algn="just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pt-BR" sz="2200" b="1" dirty="0" smtClean="0">
                <a:ea typeface="Arial Unicode MS" pitchFamily="34" charset="-128"/>
                <a:cs typeface="Arial Unicode MS" pitchFamily="34" charset="-128"/>
              </a:rPr>
              <a:t>- No SIPPES o militar NUNCA será excluído do sistema. O procedimento análogo a exclusão é a </a:t>
            </a:r>
            <a:r>
              <a:rPr lang="pt-BR" sz="2200" b="1" dirty="0" err="1" smtClean="0">
                <a:ea typeface="Arial Unicode MS" pitchFamily="34" charset="-128"/>
                <a:cs typeface="Arial Unicode MS" pitchFamily="34" charset="-128"/>
              </a:rPr>
              <a:t>desimplantação</a:t>
            </a:r>
            <a:r>
              <a:rPr lang="pt-BR" sz="2200" b="1" dirty="0" smtClean="0">
                <a:ea typeface="Arial Unicode MS" pitchFamily="34" charset="-128"/>
                <a:cs typeface="Arial Unicode MS" pitchFamily="34" charset="-128"/>
              </a:rPr>
              <a:t>, com o posterior cancelamento do ajuste de contas. Ao término desses procedimentos o registro do militar é desvinculado da OM.</a:t>
            </a:r>
            <a:endParaRPr lang="pt-BR" sz="2200" b="1" dirty="0" smtClean="0">
              <a:solidFill>
                <a:schemeClr val="tx1">
                  <a:lumMod val="50000"/>
                  <a:lumOff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58775" indent="-765175" algn="just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endParaRPr lang="pt-BR" sz="2200" b="1" dirty="0">
              <a:ea typeface="Arial Unicode MS" pitchFamily="34" charset="-128"/>
              <a:cs typeface="Arial Unicode MS" pitchFamily="34" charset="-128"/>
            </a:endParaRPr>
          </a:p>
          <a:p>
            <a:pPr marL="358775" indent="-765175" algn="just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tx1">
                    <a:lumMod val="50000"/>
                    <a:lumOff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  <a:endParaRPr lang="pt-BR" sz="2200" b="1" dirty="0">
              <a:solidFill>
                <a:schemeClr val="tx1">
                  <a:lumMod val="50000"/>
                  <a:lumOff val="50000"/>
                </a:schemeClr>
              </a:solidFill>
              <a:ea typeface="Arial Unicode MS" pitchFamily="34" charset="-128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9572" name="CaixaDeTexto 6"/>
          <p:cNvSpPr txBox="1">
            <a:spLocks noChangeArrowheads="1"/>
          </p:cNvSpPr>
          <p:nvPr/>
        </p:nvSpPr>
        <p:spPr bwMode="auto">
          <a:xfrm>
            <a:off x="1428750" y="273050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SIPPES</a:t>
            </a:r>
          </a:p>
        </p:txBody>
      </p:sp>
      <p:sp>
        <p:nvSpPr>
          <p:cNvPr id="109573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9574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5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8198197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8"/>
          <p:cNvSpPr txBox="1">
            <a:spLocks noChangeArrowheads="1"/>
          </p:cNvSpPr>
          <p:nvPr/>
        </p:nvSpPr>
        <p:spPr bwMode="auto">
          <a:xfrm>
            <a:off x="571500" y="1141413"/>
            <a:ext cx="8143875" cy="5108575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1. Introdução</a:t>
            </a:r>
          </a:p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Objetivo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2. Desenvolvimento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    a.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Peculiaridades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b.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Equipe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c.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Escolha do universo a ser examinado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d.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Documentos mais importantes a serem coletados para 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e.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Instrumentos legais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f.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Calendário de eventos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g.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Atribuições gerais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h.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Problemas mais comuns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/>
              <a:t>      </a:t>
            </a: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i. SIPPES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endParaRPr lang="pt-BR" sz="2000" b="1" dirty="0">
              <a:ea typeface="Arial Unicode MS" pitchFamily="34" charset="-128"/>
              <a:cs typeface="Arial Unicode MS" pitchFamily="34" charset="-128"/>
            </a:endParaRP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ea typeface="Arial Unicode MS" pitchFamily="34" charset="-128"/>
                <a:cs typeface="Arial Unicode MS" pitchFamily="34" charset="-128"/>
              </a:rPr>
              <a:t>3. Conclusão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620" name="CaixaDeTexto 6"/>
          <p:cNvSpPr txBox="1">
            <a:spLocks noChangeArrowheads="1"/>
          </p:cNvSpPr>
          <p:nvPr/>
        </p:nvSpPr>
        <p:spPr bwMode="auto">
          <a:xfrm>
            <a:off x="1428750" y="273050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SUMÁRIO</a:t>
            </a:r>
          </a:p>
        </p:txBody>
      </p:sp>
      <p:sp>
        <p:nvSpPr>
          <p:cNvPr id="111621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1622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3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3667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CONCLUSÃO</a:t>
            </a:r>
          </a:p>
        </p:txBody>
      </p:sp>
      <p:sp>
        <p:nvSpPr>
          <p:cNvPr id="113668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3669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71500" y="2286000"/>
            <a:ext cx="8143875" cy="3057525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200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200" b="1" dirty="0"/>
              <a:t>       A presente instrução objetivou apenas destacar alguns aspectos do Exame de Pagamento de Pessoal, de forma a apresentar, resumidamente, o citado instrumento.</a:t>
            </a:r>
          </a:p>
          <a:p>
            <a:pPr algn="just" eaLnBrk="1" fontAlgn="auto" hangingPunct="1">
              <a:spcBef>
                <a:spcPts val="200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200" b="1" dirty="0"/>
              <a:t>       Dessa maneira, é </a:t>
            </a:r>
            <a:r>
              <a:rPr lang="pt-BR" sz="2200" b="1" i="1" u="sng" dirty="0"/>
              <a:t>obrigatória</a:t>
            </a:r>
            <a:r>
              <a:rPr lang="pt-BR" sz="2200" b="1" dirty="0"/>
              <a:t> a leitura completa das Normas para o Exame de Pagamento de Pessoal (EB90-N-02.001), aprovadas pela Portaria </a:t>
            </a:r>
            <a:r>
              <a:rPr lang="pt-BR" sz="2200" b="1" dirty="0" err="1"/>
              <a:t>Nr</a:t>
            </a:r>
            <a:r>
              <a:rPr lang="pt-BR" sz="2200" b="1" dirty="0"/>
              <a:t> 02-SEF, de 3 de fevereiro de 2014, principalmente, pelos envolvidos com a operacionalização do citado Exame.</a:t>
            </a:r>
            <a:endParaRPr lang="en-GB" sz="22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5715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CONCLUSÃO</a:t>
            </a:r>
          </a:p>
        </p:txBody>
      </p:sp>
      <p:sp>
        <p:nvSpPr>
          <p:cNvPr id="115716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5717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71500" y="2000250"/>
            <a:ext cx="8143875" cy="3446463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200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NORMAS  PARA  O  EXAME  DE PAGAMENTO  DE  PESSOAL</a:t>
            </a:r>
          </a:p>
          <a:p>
            <a:pPr algn="ctr" eaLnBrk="1" fontAlgn="auto" hangingPunct="1">
              <a:spcBef>
                <a:spcPts val="200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fontAlgn="auto" hangingPunct="1">
              <a:spcBef>
                <a:spcPts val="200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1" dirty="0"/>
              <a:t>		“</a:t>
            </a:r>
            <a:r>
              <a:rPr lang="pt-BR" sz="2400" b="1" dirty="0"/>
              <a:t>Principal ferramenta de controle interno do Comandante, Chefe ou Diretor e do Exército Brasileiro na atividade de pagamento de pessoal</a:t>
            </a:r>
            <a:r>
              <a:rPr lang="en-GB" sz="2400" b="1" dirty="0"/>
              <a:t>”</a:t>
            </a:r>
          </a:p>
          <a:p>
            <a:pPr algn="ctr" eaLnBrk="1" fontAlgn="auto" hangingPunct="1">
              <a:spcBef>
                <a:spcPts val="200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7763" name="CaixaDeTexto 6"/>
          <p:cNvSpPr txBox="1">
            <a:spLocks noChangeArrowheads="1"/>
          </p:cNvSpPr>
          <p:nvPr/>
        </p:nvSpPr>
        <p:spPr bwMode="auto">
          <a:xfrm>
            <a:off x="1214438" y="214313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CONCLUSÃO</a:t>
            </a:r>
          </a:p>
        </p:txBody>
      </p:sp>
      <p:sp>
        <p:nvSpPr>
          <p:cNvPr id="117764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7765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6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00063" y="1143000"/>
            <a:ext cx="8143875" cy="5175250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33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4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ctr" eaLnBrk="1" fontAlgn="auto" hangingPunct="1">
              <a:spcBef>
                <a:spcPts val="33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4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ctr" eaLnBrk="1" fontAlgn="auto" hangingPunct="1">
              <a:spcBef>
                <a:spcPts val="33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4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ctr" eaLnBrk="1" fontAlgn="auto" hangingPunct="1">
              <a:spcBef>
                <a:spcPts val="33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CONSULTAS:</a:t>
            </a:r>
          </a:p>
          <a:p>
            <a:pPr algn="ctr" eaLnBrk="1" fontAlgn="auto" hangingPunct="1">
              <a:spcBef>
                <a:spcPts val="200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  <a:hlinkClick r:id="rId5"/>
              </a:rPr>
              <a:t>www.cpex.eb.mil.br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  <a:p>
            <a:pPr algn="ctr" eaLnBrk="1" fontAlgn="auto" hangingPunct="1">
              <a:spcBef>
                <a:spcPts val="200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http://intranet.cpex.eb.mil.br/intranet/</a:t>
            </a:r>
          </a:p>
        </p:txBody>
      </p:sp>
      <p:pic>
        <p:nvPicPr>
          <p:cNvPr id="117768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8" y="1285875"/>
            <a:ext cx="19288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500063" y="1571625"/>
            <a:ext cx="8143875" cy="4268788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 lIns="0" tIns="36000" rIns="72000" bIns="0">
            <a:spAutoFit/>
          </a:bodyPr>
          <a:lstStyle/>
          <a:p>
            <a:pPr marL="92075" indent="439738" algn="just" eaLnBrk="1" hangingPunct="1">
              <a:lnSpc>
                <a:spcPct val="105000"/>
              </a:lnSpc>
              <a:spcBef>
                <a:spcPts val="500"/>
              </a:spcBef>
              <a:tabLst>
                <a:tab pos="1730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2200" b="1" dirty="0"/>
              <a:t>O Exame de Pagamento de Pessoal tem como objetivo CONTROLAR E FISCALIZAR A ATIVIDADE DE PAGAMENTO DE PESSOAL, por meio da análise dos documentos disponibilizados pelo Centro de Pagamento do Exército (CPEX) e pela verificação da correção dos dados constantes dos arquivos de pagamento das Unidades Gestoras (UG)/ Órgãos Pagadores (OP), considerando a legislação e os fatos geradores de direitos e de obrigações, referentes à remuneração.</a:t>
            </a:r>
          </a:p>
          <a:p>
            <a:pPr marL="341313" indent="-338138" algn="ctr" eaLnBrk="1" hangingPunct="1">
              <a:lnSpc>
                <a:spcPct val="105000"/>
              </a:lnSpc>
              <a:spcBef>
                <a:spcPts val="5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pt-BR" sz="2200" b="1" dirty="0"/>
          </a:p>
          <a:p>
            <a:pPr algn="just" eaLnBrk="1" hangingPunct="1">
              <a:lnSpc>
                <a:spcPct val="105000"/>
              </a:lnSpc>
              <a:spcBef>
                <a:spcPts val="500"/>
              </a:spcBef>
              <a:tabLst>
                <a:tab pos="446088" algn="l"/>
                <a:tab pos="895350" algn="l"/>
                <a:tab pos="9842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1600" b="1" dirty="0"/>
              <a:t>* </a:t>
            </a:r>
            <a:r>
              <a:rPr lang="pt-BR" sz="1600" b="1" dirty="0" err="1"/>
              <a:t>Art</a:t>
            </a:r>
            <a:r>
              <a:rPr lang="pt-BR" sz="1600" b="1" dirty="0"/>
              <a:t> 2º, das Normas para o Exame de Pagamento de Pessoal (EB90-N-02.001), aprovadas pela Portaria </a:t>
            </a:r>
            <a:r>
              <a:rPr lang="pt-BR" sz="1600" b="1" dirty="0" err="1"/>
              <a:t>Nr</a:t>
            </a:r>
            <a:r>
              <a:rPr lang="pt-BR" sz="1600" b="1" dirty="0"/>
              <a:t> 02-SEF, de 3 de fevereiro de 2014.</a:t>
            </a:r>
            <a:endParaRPr lang="pt-BR" sz="16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CaixaDeTexto 6"/>
          <p:cNvSpPr txBox="1">
            <a:spLocks noChangeArrowheads="1"/>
          </p:cNvSpPr>
          <p:nvPr/>
        </p:nvSpPr>
        <p:spPr bwMode="auto">
          <a:xfrm>
            <a:off x="1357313" y="142875"/>
            <a:ext cx="6286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2400" b="1">
                <a:solidFill>
                  <a:srgbClr val="FFFF00"/>
                </a:solidFill>
              </a:rPr>
              <a:t>OBJETIVO DO EXAME DE PAGAMENTO</a:t>
            </a:r>
          </a:p>
        </p:txBody>
      </p:sp>
      <p:sp>
        <p:nvSpPr>
          <p:cNvPr id="13317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318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8"/>
          <p:cNvSpPr txBox="1">
            <a:spLocks noChangeArrowheads="1"/>
          </p:cNvSpPr>
          <p:nvPr/>
        </p:nvSpPr>
        <p:spPr bwMode="auto">
          <a:xfrm>
            <a:off x="571500" y="1141413"/>
            <a:ext cx="8143875" cy="5108575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1. Introdução</a:t>
            </a:r>
          </a:p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Objetivo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ea typeface="Arial Unicode MS" pitchFamily="34" charset="-128"/>
                <a:cs typeface="Arial Unicode MS" pitchFamily="34" charset="-128"/>
              </a:rPr>
              <a:t>2. Desenvolvimento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ea typeface="Arial Unicode MS" pitchFamily="34" charset="-128"/>
              </a:rPr>
              <a:t>     a. </a:t>
            </a:r>
            <a:r>
              <a:rPr lang="pt-BR" sz="2000" b="1" dirty="0">
                <a:solidFill>
                  <a:srgbClr val="000000"/>
                </a:solidFill>
              </a:rPr>
              <a:t>Peculiaridades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ea typeface="Arial Unicode MS" pitchFamily="34" charset="-128"/>
              </a:rPr>
              <a:t>	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b.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Equipe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	c.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Escolha do universo a ser examinado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	d.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Documentos mais importantes a serem coletados para 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	e.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Instrumentos legais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	f.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Calendário de eventos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	g.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Atribuições gerais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	h.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Problemas mais comuns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      i. SIPPES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endParaRPr lang="pt-BR" sz="2000" b="1" dirty="0">
              <a:ea typeface="Arial Unicode MS" pitchFamily="34" charset="-128"/>
              <a:cs typeface="Arial Unicode MS" pitchFamily="34" charset="-128"/>
            </a:endParaRP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3. Conclusão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4" name="CaixaDeTexto 6"/>
          <p:cNvSpPr txBox="1">
            <a:spLocks noChangeArrowheads="1"/>
          </p:cNvSpPr>
          <p:nvPr/>
        </p:nvSpPr>
        <p:spPr bwMode="auto">
          <a:xfrm>
            <a:off x="1428750" y="273050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SUMÁRIO</a:t>
            </a:r>
          </a:p>
        </p:txBody>
      </p:sp>
      <p:sp>
        <p:nvSpPr>
          <p:cNvPr id="15365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366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500063" y="1643063"/>
            <a:ext cx="8143875" cy="4073525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000" rIns="72000">
            <a:spAutoFit/>
          </a:bodyPr>
          <a:lstStyle/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 dirty="0">
                <a:solidFill>
                  <a:srgbClr val="000000"/>
                </a:solidFill>
              </a:rPr>
              <a:t>- Periodicidade mensal.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b="1" dirty="0">
              <a:solidFill>
                <a:srgbClr val="000000"/>
              </a:solidFill>
            </a:endParaRP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 dirty="0">
                <a:solidFill>
                  <a:srgbClr val="000000"/>
                </a:solidFill>
              </a:rPr>
              <a:t>- Caráter obrigatório.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b="1" dirty="0">
              <a:solidFill>
                <a:srgbClr val="000000"/>
              </a:solidFill>
            </a:endParaRP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 dirty="0">
                <a:solidFill>
                  <a:srgbClr val="000000"/>
                </a:solidFill>
              </a:rPr>
              <a:t>- Abrange o pagamento e os contracheques dos militares e dos servidores civis da ativa, dos </a:t>
            </a:r>
            <a:r>
              <a:rPr lang="pt-BR" sz="2000" b="1" dirty="0" smtClean="0">
                <a:solidFill>
                  <a:srgbClr val="000000"/>
                </a:solidFill>
              </a:rPr>
              <a:t>veteranos </a:t>
            </a:r>
            <a:r>
              <a:rPr lang="pt-BR" sz="2000" b="1" dirty="0">
                <a:solidFill>
                  <a:srgbClr val="000000"/>
                </a:solidFill>
              </a:rPr>
              <a:t>e dos pensionistas vinculados à UG/OP.</a:t>
            </a: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b="1" dirty="0">
              <a:solidFill>
                <a:srgbClr val="000000"/>
              </a:solidFill>
            </a:endParaRPr>
          </a:p>
          <a:p>
            <a:pPr algn="just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 dirty="0">
                <a:solidFill>
                  <a:srgbClr val="000000"/>
                </a:solidFill>
              </a:rPr>
              <a:t>- Requer designação, em boletim interno (BI), da Equipe de Exame de Pagamento de Pessoal.</a:t>
            </a:r>
          </a:p>
          <a:p>
            <a:pPr algn="just" eaLnBrk="1" hangingPunct="1">
              <a:lnSpc>
                <a:spcPct val="105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600" b="1" dirty="0"/>
          </a:p>
          <a:p>
            <a:pPr algn="just" eaLnBrk="1" hangingPunct="1">
              <a:lnSpc>
                <a:spcPct val="105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 dirty="0"/>
              <a:t>* Art. 3º e 4º, das Normas para o Exame de Pagamento de Pessoal (EB90-N-02.001), aprovadas pela Portaria </a:t>
            </a:r>
            <a:r>
              <a:rPr lang="pt-BR" sz="1600" b="1" dirty="0" err="1"/>
              <a:t>Nr</a:t>
            </a:r>
            <a:r>
              <a:rPr lang="pt-BR" sz="1600" b="1" dirty="0"/>
              <a:t> 02-SEF, de 3 de fevereiro de 2014.</a:t>
            </a:r>
            <a:endParaRPr lang="pt-BR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2" name="CaixaDeTexto 6"/>
          <p:cNvSpPr txBox="1">
            <a:spLocks noChangeArrowheads="1"/>
          </p:cNvSpPr>
          <p:nvPr/>
        </p:nvSpPr>
        <p:spPr bwMode="auto">
          <a:xfrm>
            <a:off x="1428750" y="273050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PECULIARIDADES</a:t>
            </a:r>
          </a:p>
        </p:txBody>
      </p:sp>
      <p:sp>
        <p:nvSpPr>
          <p:cNvPr id="17413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414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8"/>
          <p:cNvSpPr txBox="1">
            <a:spLocks noChangeArrowheads="1"/>
          </p:cNvSpPr>
          <p:nvPr/>
        </p:nvSpPr>
        <p:spPr bwMode="auto">
          <a:xfrm>
            <a:off x="571500" y="1141413"/>
            <a:ext cx="8143875" cy="5108575"/>
          </a:xfrm>
          <a:prstGeom prst="rect">
            <a:avLst/>
          </a:prstGeom>
          <a:solidFill>
            <a:srgbClr val="FFFF66"/>
          </a:solidFill>
          <a:ln w="285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1. Introdução</a:t>
            </a:r>
          </a:p>
          <a:p>
            <a:pPr marL="358775" indent="-765175" eaLnBrk="1" hangingPunct="1">
              <a:spcAft>
                <a:spcPts val="1200"/>
              </a:spcAft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	Objetivo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ea typeface="Arial Unicode MS" pitchFamily="34" charset="-128"/>
                <a:cs typeface="Arial Unicode MS" pitchFamily="34" charset="-128"/>
              </a:rPr>
              <a:t>2. Desenvolvimento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     a.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Peculiaridades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ea typeface="Arial Unicode MS" pitchFamily="34" charset="-128"/>
              </a:rPr>
              <a:t>	b. </a:t>
            </a:r>
            <a:r>
              <a:rPr lang="pt-BR" sz="2000" b="1" dirty="0">
                <a:solidFill>
                  <a:srgbClr val="000000"/>
                </a:solidFill>
              </a:rPr>
              <a:t>Equipe do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ea typeface="Arial Unicode MS" pitchFamily="34" charset="-128"/>
              </a:rPr>
              <a:t>	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c.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Escolha do universo a ser examinado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	d.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Documentos mais importantes a serem coletados para o Exame de Pagamento de Pessoal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	e.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Instrumentos legais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	f.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Calendário de eventos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	g.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Atribuições gerais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</a:rPr>
              <a:t>	h.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Problemas mais comuns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000" b="1" dirty="0"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pt-BR" sz="2000" b="1" dirty="0">
                <a:solidFill>
                  <a:schemeClr val="bg1">
                    <a:lumMod val="65000"/>
                  </a:schemeClr>
                </a:solidFill>
              </a:rPr>
              <a:t>i. SIPPES</a:t>
            </a: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endParaRPr lang="pt-BR" sz="2000" b="1" dirty="0">
              <a:ea typeface="Arial Unicode MS" pitchFamily="34" charset="-128"/>
              <a:cs typeface="Arial Unicode MS" pitchFamily="34" charset="-128"/>
            </a:endParaRPr>
          </a:p>
          <a:p>
            <a:pPr marL="358775" indent="-765175" eaLnBrk="1" hangingPunct="1">
              <a:buClr>
                <a:srgbClr val="3333CC"/>
              </a:buClr>
              <a:tabLst>
                <a:tab pos="663575" algn="l"/>
                <a:tab pos="850900" algn="l"/>
                <a:tab pos="952500" algn="l"/>
              </a:tabLst>
              <a:defRPr/>
            </a:pPr>
            <a:r>
              <a:rPr lang="pt-BR" sz="2200" b="1" dirty="0">
                <a:solidFill>
                  <a:schemeClr val="bg1">
                    <a:lumMod val="6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3. Conclusão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125" y="214313"/>
            <a:ext cx="7143750" cy="668337"/>
          </a:xfrm>
          <a:prstGeom prst="rect">
            <a:avLst/>
          </a:prstGeom>
          <a:solidFill>
            <a:srgbClr val="2D2DB9"/>
          </a:solidFill>
          <a:ln w="50800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 w="3175" cmpd="sng">
                <a:solidFill>
                  <a:schemeClr val="tx1"/>
                </a:solidFill>
              </a:ln>
              <a:solidFill>
                <a:srgbClr val="FFFF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60" name="CaixaDeTexto 6"/>
          <p:cNvSpPr txBox="1">
            <a:spLocks noChangeArrowheads="1"/>
          </p:cNvSpPr>
          <p:nvPr/>
        </p:nvSpPr>
        <p:spPr bwMode="auto">
          <a:xfrm>
            <a:off x="1428750" y="273050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solidFill>
                  <a:srgbClr val="FFFF00"/>
                </a:solidFill>
              </a:rPr>
              <a:t>SUMÁRIO</a:t>
            </a:r>
          </a:p>
        </p:txBody>
      </p:sp>
      <p:sp>
        <p:nvSpPr>
          <p:cNvPr id="19461" name="Espaço Reservado para Número de Slide 5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pt-BR" sz="1200" b="1">
              <a:latin typeface="Arial 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462" name="Picture 2" descr="C:\Users\cpex_s5aux8\Desktop\SGT PAULA\DISTINTIVOS\S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0"/>
            <a:ext cx="15763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" descr="C:\Users\cpex_ouvch.CPEX_GABADJ1\Pictures\cpex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71438"/>
            <a:ext cx="8001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3375</Words>
  <Application>Microsoft Office PowerPoint</Application>
  <PresentationFormat>Apresentação na tela (4:3)</PresentationFormat>
  <Paragraphs>491</Paragraphs>
  <Slides>54</Slides>
  <Notes>54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0509275434</cp:lastModifiedBy>
  <cp:revision>188</cp:revision>
  <dcterms:created xsi:type="dcterms:W3CDTF">2015-02-04T17:29:52Z</dcterms:created>
  <dcterms:modified xsi:type="dcterms:W3CDTF">2023-03-20T19:38:53Z</dcterms:modified>
</cp:coreProperties>
</file>