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60" r:id="rId2"/>
    <p:sldMasterId id="2147483672" r:id="rId3"/>
    <p:sldMasterId id="2147483685" r:id="rId4"/>
    <p:sldMasterId id="2147483698" r:id="rId5"/>
  </p:sldMasterIdLst>
  <p:notesMasterIdLst>
    <p:notesMasterId r:id="rId25"/>
  </p:notesMasterIdLst>
  <p:handoutMasterIdLst>
    <p:handoutMasterId r:id="rId26"/>
  </p:handoutMasterIdLst>
  <p:sldIdLst>
    <p:sldId id="548" r:id="rId6"/>
    <p:sldId id="533" r:id="rId7"/>
    <p:sldId id="541" r:id="rId8"/>
    <p:sldId id="542" r:id="rId9"/>
    <p:sldId id="515" r:id="rId10"/>
    <p:sldId id="547" r:id="rId11"/>
    <p:sldId id="534" r:id="rId12"/>
    <p:sldId id="518" r:id="rId13"/>
    <p:sldId id="550" r:id="rId14"/>
    <p:sldId id="544" r:id="rId15"/>
    <p:sldId id="549" r:id="rId16"/>
    <p:sldId id="525" r:id="rId17"/>
    <p:sldId id="543" r:id="rId18"/>
    <p:sldId id="519" r:id="rId19"/>
    <p:sldId id="520" r:id="rId20"/>
    <p:sldId id="537" r:id="rId21"/>
    <p:sldId id="536" r:id="rId22"/>
    <p:sldId id="535" r:id="rId23"/>
    <p:sldId id="529" r:id="rId24"/>
  </p:sldIdLst>
  <p:sldSz cx="9144000" cy="6858000" type="screen4x3"/>
  <p:notesSz cx="6797675" cy="99266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333399"/>
    <a:srgbClr val="FFFF00"/>
    <a:srgbClr val="FFCC00"/>
    <a:srgbClr val="CCE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345" autoAdjust="0"/>
    <p:restoredTop sz="94533" autoAdjust="0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60" y="-72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E2E7B-EFD7-4BA7-9F0B-1C7E75B4334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0E3E69-59FD-4EB4-830D-174E58B275E8}">
      <dgm:prSet phldrT="[Texto]" custT="1"/>
      <dgm:spPr>
        <a:solidFill>
          <a:srgbClr val="FFD243"/>
        </a:solidFill>
      </dgm:spPr>
      <dgm:t>
        <a:bodyPr/>
        <a:lstStyle/>
        <a:p>
          <a:r>
            <a:rPr lang="pt-BR" sz="1800" b="1" dirty="0">
              <a:solidFill>
                <a:srgbClr val="002060"/>
              </a:solidFill>
              <a:effectLst/>
              <a:latin typeface="Arial MT"/>
              <a:cs typeface="Arial" pitchFamily="34" charset="0"/>
            </a:rPr>
            <a:t>Recursos Vinculados</a:t>
          </a:r>
        </a:p>
        <a:p>
          <a:r>
            <a:rPr lang="pt-BR" sz="1200" b="1" dirty="0">
              <a:solidFill>
                <a:srgbClr val="002060"/>
              </a:solidFill>
              <a:effectLst/>
              <a:latin typeface="Arial MT"/>
              <a:cs typeface="Arial" pitchFamily="34" charset="0"/>
            </a:rPr>
            <a:t>(Fiscalização de Produtos Controlados)</a:t>
          </a:r>
          <a:endParaRPr lang="pt-BR" sz="1200" dirty="0">
            <a:latin typeface="Arial MT"/>
            <a:cs typeface="Arial" pitchFamily="34" charset="0"/>
          </a:endParaRPr>
        </a:p>
      </dgm:t>
    </dgm:pt>
    <dgm:pt modelId="{0EBEBE85-7625-4142-80FB-F07C222200E9}" type="parTrans" cxnId="{0618D2BA-170C-407F-86DD-05C980D412C1}">
      <dgm:prSet/>
      <dgm:spPr/>
      <dgm:t>
        <a:bodyPr/>
        <a:lstStyle/>
        <a:p>
          <a:endParaRPr lang="pt-BR"/>
        </a:p>
      </dgm:t>
    </dgm:pt>
    <dgm:pt modelId="{592E2BA2-5CEB-4C8C-B160-5B56865A5536}" type="sibTrans" cxnId="{0618D2BA-170C-407F-86DD-05C980D412C1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pt-BR"/>
        </a:p>
      </dgm:t>
    </dgm:pt>
    <dgm:pt modelId="{76F40BD4-9858-4255-A5B6-CD92186FA4A0}">
      <dgm:prSet phldrT="[Texto]" custT="1"/>
      <dgm:spPr>
        <a:solidFill>
          <a:srgbClr val="002060"/>
        </a:solidFill>
      </dgm:spPr>
      <dgm:t>
        <a:bodyPr/>
        <a:lstStyle/>
        <a:p>
          <a:r>
            <a:rPr lang="pt-BR" sz="1800" b="1" dirty="0">
              <a:solidFill>
                <a:srgbClr val="FFFF00"/>
              </a:solidFill>
              <a:effectLst/>
              <a:latin typeface="Arial MT"/>
              <a:cs typeface="Arial" pitchFamily="34" charset="0"/>
            </a:rPr>
            <a:t>Recursos de Livre Aplicação</a:t>
          </a:r>
        </a:p>
        <a:p>
          <a:r>
            <a:rPr lang="pt-BR" sz="1200" b="1" dirty="0">
              <a:solidFill>
                <a:srgbClr val="FFFF00"/>
              </a:solidFill>
              <a:effectLst/>
              <a:latin typeface="Arial MT"/>
              <a:cs typeface="Arial" pitchFamily="34" charset="0"/>
            </a:rPr>
            <a:t>(Demais Receitas)</a:t>
          </a:r>
          <a:endParaRPr lang="pt-BR" sz="1200" dirty="0">
            <a:solidFill>
              <a:srgbClr val="FFFF00"/>
            </a:solidFill>
            <a:latin typeface="Arial MT"/>
            <a:cs typeface="Arial" pitchFamily="34" charset="0"/>
          </a:endParaRPr>
        </a:p>
      </dgm:t>
    </dgm:pt>
    <dgm:pt modelId="{0C72D87B-DBFF-4176-90D5-6A74FCC8CF01}" type="parTrans" cxnId="{48E2AD77-D004-4CAB-A67B-3C890CB2295E}">
      <dgm:prSet/>
      <dgm:spPr/>
      <dgm:t>
        <a:bodyPr/>
        <a:lstStyle/>
        <a:p>
          <a:endParaRPr lang="pt-BR"/>
        </a:p>
      </dgm:t>
    </dgm:pt>
    <dgm:pt modelId="{D4DB089A-752A-4350-B4A0-98220BDF1203}" type="sibTrans" cxnId="{48E2AD77-D004-4CAB-A67B-3C890CB2295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pt-BR"/>
        </a:p>
      </dgm:t>
    </dgm:pt>
    <dgm:pt modelId="{E927A84A-2450-488F-90D7-05F039773851}">
      <dgm:prSet phldrT="[Texto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800" b="1" dirty="0">
              <a:solidFill>
                <a:srgbClr val="FFFF00"/>
              </a:solidFill>
              <a:effectLst/>
              <a:latin typeface="Arial MT"/>
              <a:cs typeface="Arial" pitchFamily="34" charset="0"/>
            </a:rPr>
            <a:t>Recursos do Tesouro Nacional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pt-BR" sz="1800" b="1" dirty="0">
              <a:solidFill>
                <a:srgbClr val="FFFF00"/>
              </a:solidFill>
              <a:effectLst/>
              <a:latin typeface="Arial MT"/>
              <a:cs typeface="Arial" pitchFamily="34" charset="0"/>
            </a:rPr>
            <a:t>(</a:t>
          </a:r>
          <a:r>
            <a:rPr lang="pt-BR" sz="1200" b="1" dirty="0">
              <a:solidFill>
                <a:srgbClr val="FFFF00"/>
              </a:solidFill>
              <a:effectLst/>
              <a:latin typeface="Arial MT"/>
              <a:cs typeface="Arial" pitchFamily="34" charset="0"/>
            </a:rPr>
            <a:t>Complementação da Saúde</a:t>
          </a:r>
          <a:r>
            <a:rPr lang="pt-BR" sz="1800" b="1" dirty="0">
              <a:solidFill>
                <a:srgbClr val="FFFF00"/>
              </a:solidFill>
              <a:effectLst/>
              <a:latin typeface="Arial MT"/>
              <a:cs typeface="Arial" pitchFamily="34" charset="0"/>
            </a:rPr>
            <a:t>)</a:t>
          </a:r>
          <a:endParaRPr lang="pt-BR" sz="1800" dirty="0">
            <a:solidFill>
              <a:srgbClr val="FFFF00"/>
            </a:solidFill>
            <a:latin typeface="Arial MT"/>
            <a:cs typeface="Arial" pitchFamily="34" charset="0"/>
          </a:endParaRPr>
        </a:p>
      </dgm:t>
    </dgm:pt>
    <dgm:pt modelId="{51F6658F-AFB5-4E48-B73C-159B61C6441C}" type="parTrans" cxnId="{E83B9686-DD7E-40FF-BA56-6B829608B74A}">
      <dgm:prSet/>
      <dgm:spPr/>
      <dgm:t>
        <a:bodyPr/>
        <a:lstStyle/>
        <a:p>
          <a:endParaRPr lang="pt-BR"/>
        </a:p>
      </dgm:t>
    </dgm:pt>
    <dgm:pt modelId="{960C0454-AD26-4C68-A29F-593501F15854}" type="sibTrans" cxnId="{E83B9686-DD7E-40FF-BA56-6B829608B74A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pt-BR"/>
        </a:p>
      </dgm:t>
    </dgm:pt>
    <dgm:pt modelId="{A0B45899-6863-4143-9355-DB954F146A19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800" b="1" dirty="0">
              <a:solidFill>
                <a:srgbClr val="002060"/>
              </a:solidFill>
              <a:effectLst/>
              <a:latin typeface="Arial MT"/>
              <a:cs typeface="Arial" pitchFamily="34" charset="0"/>
            </a:rPr>
            <a:t>Recursos de Aplicação Específica</a:t>
          </a:r>
        </a:p>
        <a:p>
          <a:r>
            <a:rPr lang="pt-BR" sz="1200" b="1" dirty="0">
              <a:solidFill>
                <a:srgbClr val="002060"/>
              </a:solidFill>
              <a:effectLst/>
              <a:latin typeface="Arial MT"/>
              <a:cs typeface="Arial" pitchFamily="34" charset="0"/>
            </a:rPr>
            <a:t>(Saúde)</a:t>
          </a:r>
          <a:endParaRPr lang="pt-BR" sz="1200" dirty="0">
            <a:latin typeface="Arial MT"/>
            <a:cs typeface="Arial" pitchFamily="34" charset="0"/>
          </a:endParaRPr>
        </a:p>
      </dgm:t>
    </dgm:pt>
    <dgm:pt modelId="{3D1DD81B-7C0B-49BD-A427-2CFDAEEF04E6}" type="parTrans" cxnId="{F37C8969-58C9-408F-A1B6-8A8A01BF8ECD}">
      <dgm:prSet/>
      <dgm:spPr/>
      <dgm:t>
        <a:bodyPr/>
        <a:lstStyle/>
        <a:p>
          <a:endParaRPr lang="pt-BR"/>
        </a:p>
      </dgm:t>
    </dgm:pt>
    <dgm:pt modelId="{505DBAC0-20E8-4924-9675-D204DB581C70}" type="sibTrans" cxnId="{F37C8969-58C9-408F-A1B6-8A8A01BF8EC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pt-BR"/>
        </a:p>
      </dgm:t>
    </dgm:pt>
    <dgm:pt modelId="{75CC9681-D367-4A12-8F56-278A1B7106C2}">
      <dgm:prSet phldrT="[Texto]" phldr="1"/>
      <dgm:spPr>
        <a:solidFill>
          <a:schemeClr val="bg1"/>
        </a:solidFill>
      </dgm:spPr>
      <dgm:t>
        <a:bodyPr/>
        <a:lstStyle/>
        <a:p>
          <a:endParaRPr lang="pt-BR" dirty="0"/>
        </a:p>
      </dgm:t>
    </dgm:pt>
    <dgm:pt modelId="{C6AE5CF4-8208-4D29-BF9F-9542C8CA1F29}" type="sibTrans" cxnId="{6EC72460-EA95-4972-965C-A1551EC4F053}">
      <dgm:prSet/>
      <dgm:spPr/>
      <dgm:t>
        <a:bodyPr/>
        <a:lstStyle/>
        <a:p>
          <a:endParaRPr lang="pt-BR"/>
        </a:p>
      </dgm:t>
    </dgm:pt>
    <dgm:pt modelId="{540684DA-DACA-4200-8F19-F37B5766C420}" type="parTrans" cxnId="{6EC72460-EA95-4972-965C-A1551EC4F053}">
      <dgm:prSet/>
      <dgm:spPr/>
      <dgm:t>
        <a:bodyPr/>
        <a:lstStyle/>
        <a:p>
          <a:endParaRPr lang="pt-BR"/>
        </a:p>
      </dgm:t>
    </dgm:pt>
    <dgm:pt modelId="{D207005F-E03F-45D7-84A8-51692D548162}" type="pres">
      <dgm:prSet presAssocID="{BDCE2E7B-EFD7-4BA7-9F0B-1C7E75B4334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92FBC1-35F6-4942-9175-4713CD697A33}" type="pres">
      <dgm:prSet presAssocID="{75CC9681-D367-4A12-8F56-278A1B7106C2}" presName="centerShape" presStyleLbl="node0" presStyleIdx="0" presStyleCnt="1" custScaleX="24313" custScaleY="13226" custLinFactNeighborX="80096" custLinFactNeighborY="61734"/>
      <dgm:spPr/>
    </dgm:pt>
    <dgm:pt modelId="{8BF78F57-E339-4347-81F7-790C0F61DEB9}" type="pres">
      <dgm:prSet presAssocID="{E40E3E69-59FD-4EB4-830D-174E58B275E8}" presName="node" presStyleLbl="node1" presStyleIdx="0" presStyleCnt="4" custScaleX="162100" custScaleY="120183" custRadScaleRad="112948" custRadScaleInc="9683">
        <dgm:presLayoutVars>
          <dgm:bulletEnabled val="1"/>
        </dgm:presLayoutVars>
      </dgm:prSet>
      <dgm:spPr/>
    </dgm:pt>
    <dgm:pt modelId="{2953CB7D-003A-4548-B123-9BD3E9EE0C94}" type="pres">
      <dgm:prSet presAssocID="{E40E3E69-59FD-4EB4-830D-174E58B275E8}" presName="dummy" presStyleCnt="0"/>
      <dgm:spPr/>
    </dgm:pt>
    <dgm:pt modelId="{78A5FD43-C7B1-4254-BAB8-A0513BB93ABA}" type="pres">
      <dgm:prSet presAssocID="{592E2BA2-5CEB-4C8C-B160-5B56865A5536}" presName="sibTrans" presStyleLbl="sibTrans2D1" presStyleIdx="0" presStyleCnt="4"/>
      <dgm:spPr/>
    </dgm:pt>
    <dgm:pt modelId="{A883E9F1-5FCC-43D3-B071-FBCAB1CED9BA}" type="pres">
      <dgm:prSet presAssocID="{76F40BD4-9858-4255-A5B6-CD92186FA4A0}" presName="node" presStyleLbl="node1" presStyleIdx="1" presStyleCnt="4" custScaleX="165247" custScaleY="111314" custRadScaleRad="125218">
        <dgm:presLayoutVars>
          <dgm:bulletEnabled val="1"/>
        </dgm:presLayoutVars>
      </dgm:prSet>
      <dgm:spPr/>
    </dgm:pt>
    <dgm:pt modelId="{8ECEE939-7652-4580-9A76-A33C3CE108B1}" type="pres">
      <dgm:prSet presAssocID="{76F40BD4-9858-4255-A5B6-CD92186FA4A0}" presName="dummy" presStyleCnt="0"/>
      <dgm:spPr/>
    </dgm:pt>
    <dgm:pt modelId="{88C3178F-14EC-4A56-B4C7-6A00549FF0FF}" type="pres">
      <dgm:prSet presAssocID="{D4DB089A-752A-4350-B4A0-98220BDF1203}" presName="sibTrans" presStyleLbl="sibTrans2D1" presStyleIdx="1" presStyleCnt="4"/>
      <dgm:spPr/>
    </dgm:pt>
    <dgm:pt modelId="{43199FDD-A615-49B4-B9C1-9488DF7914A2}" type="pres">
      <dgm:prSet presAssocID="{E927A84A-2450-488F-90D7-05F039773851}" presName="node" presStyleLbl="node1" presStyleIdx="2" presStyleCnt="4" custScaleX="174613" custScaleY="148218" custRadScaleRad="67990">
        <dgm:presLayoutVars>
          <dgm:bulletEnabled val="1"/>
        </dgm:presLayoutVars>
      </dgm:prSet>
      <dgm:spPr/>
    </dgm:pt>
    <dgm:pt modelId="{B6B50689-5CB0-4198-87BA-249DB7174A76}" type="pres">
      <dgm:prSet presAssocID="{E927A84A-2450-488F-90D7-05F039773851}" presName="dummy" presStyleCnt="0"/>
      <dgm:spPr/>
    </dgm:pt>
    <dgm:pt modelId="{CE514DE7-F91E-40DB-8E41-1E5092C34713}" type="pres">
      <dgm:prSet presAssocID="{960C0454-AD26-4C68-A29F-593501F15854}" presName="sibTrans" presStyleLbl="sibTrans2D1" presStyleIdx="2" presStyleCnt="4"/>
      <dgm:spPr/>
    </dgm:pt>
    <dgm:pt modelId="{E2C418DA-634F-4004-B632-2CC2B2A848B3}" type="pres">
      <dgm:prSet presAssocID="{A0B45899-6863-4143-9355-DB954F146A19}" presName="node" presStyleLbl="node1" presStyleIdx="3" presStyleCnt="4" custScaleX="161447" custScaleY="111314" custRadScaleRad="108328">
        <dgm:presLayoutVars>
          <dgm:bulletEnabled val="1"/>
        </dgm:presLayoutVars>
      </dgm:prSet>
      <dgm:spPr/>
    </dgm:pt>
    <dgm:pt modelId="{3C1D4411-BDDE-4D41-BD28-EEF146D8CF16}" type="pres">
      <dgm:prSet presAssocID="{A0B45899-6863-4143-9355-DB954F146A19}" presName="dummy" presStyleCnt="0"/>
      <dgm:spPr/>
    </dgm:pt>
    <dgm:pt modelId="{ABFFD4C8-7B3B-4781-8613-356BA39F2092}" type="pres">
      <dgm:prSet presAssocID="{505DBAC0-20E8-4924-9675-D204DB581C70}" presName="sibTrans" presStyleLbl="sibTrans2D1" presStyleIdx="3" presStyleCnt="4"/>
      <dgm:spPr/>
    </dgm:pt>
  </dgm:ptLst>
  <dgm:cxnLst>
    <dgm:cxn modelId="{F0BA5011-39F8-44D3-A63C-F9FAD06D4C20}" type="presOf" srcId="{A0B45899-6863-4143-9355-DB954F146A19}" destId="{E2C418DA-634F-4004-B632-2CC2B2A848B3}" srcOrd="0" destOrd="0" presId="urn:microsoft.com/office/officeart/2005/8/layout/radial6"/>
    <dgm:cxn modelId="{F7A11429-3EA0-4089-9255-52CE5A2F1358}" type="presOf" srcId="{76F40BD4-9858-4255-A5B6-CD92186FA4A0}" destId="{A883E9F1-5FCC-43D3-B071-FBCAB1CED9BA}" srcOrd="0" destOrd="0" presId="urn:microsoft.com/office/officeart/2005/8/layout/radial6"/>
    <dgm:cxn modelId="{884A215B-C3AE-4FD4-BD06-4F5D9E54308B}" type="presOf" srcId="{E927A84A-2450-488F-90D7-05F039773851}" destId="{43199FDD-A615-49B4-B9C1-9488DF7914A2}" srcOrd="0" destOrd="0" presId="urn:microsoft.com/office/officeart/2005/8/layout/radial6"/>
    <dgm:cxn modelId="{6B0A1D5C-36EA-49A7-BDB6-0BF893EA8ABD}" type="presOf" srcId="{960C0454-AD26-4C68-A29F-593501F15854}" destId="{CE514DE7-F91E-40DB-8E41-1E5092C34713}" srcOrd="0" destOrd="0" presId="urn:microsoft.com/office/officeart/2005/8/layout/radial6"/>
    <dgm:cxn modelId="{6EC72460-EA95-4972-965C-A1551EC4F053}" srcId="{BDCE2E7B-EFD7-4BA7-9F0B-1C7E75B43342}" destId="{75CC9681-D367-4A12-8F56-278A1B7106C2}" srcOrd="0" destOrd="0" parTransId="{540684DA-DACA-4200-8F19-F37B5766C420}" sibTransId="{C6AE5CF4-8208-4D29-BF9F-9542C8CA1F29}"/>
    <dgm:cxn modelId="{EF98E663-65D1-4FF4-B6FE-5343B4004BEF}" type="presOf" srcId="{E40E3E69-59FD-4EB4-830D-174E58B275E8}" destId="{8BF78F57-E339-4347-81F7-790C0F61DEB9}" srcOrd="0" destOrd="0" presId="urn:microsoft.com/office/officeart/2005/8/layout/radial6"/>
    <dgm:cxn modelId="{F37C8969-58C9-408F-A1B6-8A8A01BF8ECD}" srcId="{75CC9681-D367-4A12-8F56-278A1B7106C2}" destId="{A0B45899-6863-4143-9355-DB954F146A19}" srcOrd="3" destOrd="0" parTransId="{3D1DD81B-7C0B-49BD-A427-2CFDAEEF04E6}" sibTransId="{505DBAC0-20E8-4924-9675-D204DB581C70}"/>
    <dgm:cxn modelId="{48E2AD77-D004-4CAB-A67B-3C890CB2295E}" srcId="{75CC9681-D367-4A12-8F56-278A1B7106C2}" destId="{76F40BD4-9858-4255-A5B6-CD92186FA4A0}" srcOrd="1" destOrd="0" parTransId="{0C72D87B-DBFF-4176-90D5-6A74FCC8CF01}" sibTransId="{D4DB089A-752A-4350-B4A0-98220BDF1203}"/>
    <dgm:cxn modelId="{E83B9686-DD7E-40FF-BA56-6B829608B74A}" srcId="{75CC9681-D367-4A12-8F56-278A1B7106C2}" destId="{E927A84A-2450-488F-90D7-05F039773851}" srcOrd="2" destOrd="0" parTransId="{51F6658F-AFB5-4E48-B73C-159B61C6441C}" sibTransId="{960C0454-AD26-4C68-A29F-593501F15854}"/>
    <dgm:cxn modelId="{9E286888-41FC-4E8B-8D46-7A19A3E55937}" type="presOf" srcId="{505DBAC0-20E8-4924-9675-D204DB581C70}" destId="{ABFFD4C8-7B3B-4781-8613-356BA39F2092}" srcOrd="0" destOrd="0" presId="urn:microsoft.com/office/officeart/2005/8/layout/radial6"/>
    <dgm:cxn modelId="{A9970E97-9A10-4DE5-83A2-42FC9E2C89FB}" type="presOf" srcId="{BDCE2E7B-EFD7-4BA7-9F0B-1C7E75B43342}" destId="{D207005F-E03F-45D7-84A8-51692D548162}" srcOrd="0" destOrd="0" presId="urn:microsoft.com/office/officeart/2005/8/layout/radial6"/>
    <dgm:cxn modelId="{B202219E-39AD-4A52-A138-9A34AA7D734A}" type="presOf" srcId="{592E2BA2-5CEB-4C8C-B160-5B56865A5536}" destId="{78A5FD43-C7B1-4254-BAB8-A0513BB93ABA}" srcOrd="0" destOrd="0" presId="urn:microsoft.com/office/officeart/2005/8/layout/radial6"/>
    <dgm:cxn modelId="{0618D2BA-170C-407F-86DD-05C980D412C1}" srcId="{75CC9681-D367-4A12-8F56-278A1B7106C2}" destId="{E40E3E69-59FD-4EB4-830D-174E58B275E8}" srcOrd="0" destOrd="0" parTransId="{0EBEBE85-7625-4142-80FB-F07C222200E9}" sibTransId="{592E2BA2-5CEB-4C8C-B160-5B56865A5536}"/>
    <dgm:cxn modelId="{AEEC09DB-8776-465A-9B00-CCB8EE7BC83B}" type="presOf" srcId="{75CC9681-D367-4A12-8F56-278A1B7106C2}" destId="{C092FBC1-35F6-4942-9175-4713CD697A33}" srcOrd="0" destOrd="0" presId="urn:microsoft.com/office/officeart/2005/8/layout/radial6"/>
    <dgm:cxn modelId="{8E506FE0-C0CC-4899-B575-C99FE52C4FAB}" type="presOf" srcId="{D4DB089A-752A-4350-B4A0-98220BDF1203}" destId="{88C3178F-14EC-4A56-B4C7-6A00549FF0FF}" srcOrd="0" destOrd="0" presId="urn:microsoft.com/office/officeart/2005/8/layout/radial6"/>
    <dgm:cxn modelId="{27870D1C-D695-4D29-8CB7-576DDAF846B9}" type="presParOf" srcId="{D207005F-E03F-45D7-84A8-51692D548162}" destId="{C092FBC1-35F6-4942-9175-4713CD697A33}" srcOrd="0" destOrd="0" presId="urn:microsoft.com/office/officeart/2005/8/layout/radial6"/>
    <dgm:cxn modelId="{F5F3CE08-0F8D-4B39-89B1-612D95464361}" type="presParOf" srcId="{D207005F-E03F-45D7-84A8-51692D548162}" destId="{8BF78F57-E339-4347-81F7-790C0F61DEB9}" srcOrd="1" destOrd="0" presId="urn:microsoft.com/office/officeart/2005/8/layout/radial6"/>
    <dgm:cxn modelId="{40EB64BD-F8E5-43B3-9CF5-509C3E307065}" type="presParOf" srcId="{D207005F-E03F-45D7-84A8-51692D548162}" destId="{2953CB7D-003A-4548-B123-9BD3E9EE0C94}" srcOrd="2" destOrd="0" presId="urn:microsoft.com/office/officeart/2005/8/layout/radial6"/>
    <dgm:cxn modelId="{3D268502-36EE-4101-9E6D-6E817F254123}" type="presParOf" srcId="{D207005F-E03F-45D7-84A8-51692D548162}" destId="{78A5FD43-C7B1-4254-BAB8-A0513BB93ABA}" srcOrd="3" destOrd="0" presId="urn:microsoft.com/office/officeart/2005/8/layout/radial6"/>
    <dgm:cxn modelId="{AEF31D6C-B00A-48AC-BB48-23E23301BCAC}" type="presParOf" srcId="{D207005F-E03F-45D7-84A8-51692D548162}" destId="{A883E9F1-5FCC-43D3-B071-FBCAB1CED9BA}" srcOrd="4" destOrd="0" presId="urn:microsoft.com/office/officeart/2005/8/layout/radial6"/>
    <dgm:cxn modelId="{614B0649-D7F4-4701-B5B4-2DB905F69212}" type="presParOf" srcId="{D207005F-E03F-45D7-84A8-51692D548162}" destId="{8ECEE939-7652-4580-9A76-A33C3CE108B1}" srcOrd="5" destOrd="0" presId="urn:microsoft.com/office/officeart/2005/8/layout/radial6"/>
    <dgm:cxn modelId="{2A810D7C-10AA-4504-9C38-0FD5FC4FD9EE}" type="presParOf" srcId="{D207005F-E03F-45D7-84A8-51692D548162}" destId="{88C3178F-14EC-4A56-B4C7-6A00549FF0FF}" srcOrd="6" destOrd="0" presId="urn:microsoft.com/office/officeart/2005/8/layout/radial6"/>
    <dgm:cxn modelId="{1CDD942E-85F5-4A80-A735-4BD8D3CE14C1}" type="presParOf" srcId="{D207005F-E03F-45D7-84A8-51692D548162}" destId="{43199FDD-A615-49B4-B9C1-9488DF7914A2}" srcOrd="7" destOrd="0" presId="urn:microsoft.com/office/officeart/2005/8/layout/radial6"/>
    <dgm:cxn modelId="{33685F13-6E9A-4E25-A5FC-A73FAEE4EF11}" type="presParOf" srcId="{D207005F-E03F-45D7-84A8-51692D548162}" destId="{B6B50689-5CB0-4198-87BA-249DB7174A76}" srcOrd="8" destOrd="0" presId="urn:microsoft.com/office/officeart/2005/8/layout/radial6"/>
    <dgm:cxn modelId="{05CEDA03-C840-4B6A-B5F8-41101473BA39}" type="presParOf" srcId="{D207005F-E03F-45D7-84A8-51692D548162}" destId="{CE514DE7-F91E-40DB-8E41-1E5092C34713}" srcOrd="9" destOrd="0" presId="urn:microsoft.com/office/officeart/2005/8/layout/radial6"/>
    <dgm:cxn modelId="{99698970-F320-4DCB-A78F-A93B1DE64B61}" type="presParOf" srcId="{D207005F-E03F-45D7-84A8-51692D548162}" destId="{E2C418DA-634F-4004-B632-2CC2B2A848B3}" srcOrd="10" destOrd="0" presId="urn:microsoft.com/office/officeart/2005/8/layout/radial6"/>
    <dgm:cxn modelId="{638FF16B-40AC-48F8-8A52-1BCDAAFF091F}" type="presParOf" srcId="{D207005F-E03F-45D7-84A8-51692D548162}" destId="{3C1D4411-BDDE-4D41-BD28-EEF146D8CF16}" srcOrd="11" destOrd="0" presId="urn:microsoft.com/office/officeart/2005/8/layout/radial6"/>
    <dgm:cxn modelId="{919F2A14-6394-4CD2-9C87-77CC32F7D509}" type="presParOf" srcId="{D207005F-E03F-45D7-84A8-51692D548162}" destId="{ABFFD4C8-7B3B-4781-8613-356BA39F209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FD4C8-7B3B-4781-8613-356BA39F2092}">
      <dsp:nvSpPr>
        <dsp:cNvPr id="0" name=""/>
        <dsp:cNvSpPr/>
      </dsp:nvSpPr>
      <dsp:spPr>
        <a:xfrm>
          <a:off x="1840275" y="488838"/>
          <a:ext cx="3988060" cy="3988060"/>
        </a:xfrm>
        <a:prstGeom prst="blockArc">
          <a:avLst>
            <a:gd name="adj1" fmla="val 10765865"/>
            <a:gd name="adj2" fmla="val 16684848"/>
            <a:gd name="adj3" fmla="val 4641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14DE7-F91E-40DB-8E41-1E5092C34713}">
      <dsp:nvSpPr>
        <dsp:cNvPr id="0" name=""/>
        <dsp:cNvSpPr/>
      </dsp:nvSpPr>
      <dsp:spPr>
        <a:xfrm>
          <a:off x="1743639" y="-98011"/>
          <a:ext cx="3988060" cy="3988060"/>
        </a:xfrm>
        <a:prstGeom prst="blockArc">
          <a:avLst>
            <a:gd name="adj1" fmla="val 4941618"/>
            <a:gd name="adj2" fmla="val 9712021"/>
            <a:gd name="adj3" fmla="val 4641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3178F-14EC-4A56-B4C7-6A00549FF0FF}">
      <dsp:nvSpPr>
        <dsp:cNvPr id="0" name=""/>
        <dsp:cNvSpPr/>
      </dsp:nvSpPr>
      <dsp:spPr>
        <a:xfrm>
          <a:off x="2569843" y="-30865"/>
          <a:ext cx="3988060" cy="3988060"/>
        </a:xfrm>
        <a:prstGeom prst="blockArc">
          <a:avLst>
            <a:gd name="adj1" fmla="val 963982"/>
            <a:gd name="adj2" fmla="val 6415926"/>
            <a:gd name="adj3" fmla="val 4641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5FD43-C7B1-4254-BAB8-A0513BB93ABA}">
      <dsp:nvSpPr>
        <dsp:cNvPr id="0" name=""/>
        <dsp:cNvSpPr/>
      </dsp:nvSpPr>
      <dsp:spPr>
        <a:xfrm>
          <a:off x="2494127" y="470739"/>
          <a:ext cx="3988060" cy="3988060"/>
        </a:xfrm>
        <a:prstGeom prst="blockArc">
          <a:avLst>
            <a:gd name="adj1" fmla="val 15524880"/>
            <a:gd name="adj2" fmla="val 66083"/>
            <a:gd name="adj3" fmla="val 4641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2FBC1-35F6-4942-9175-4713CD697A33}">
      <dsp:nvSpPr>
        <dsp:cNvPr id="0" name=""/>
        <dsp:cNvSpPr/>
      </dsp:nvSpPr>
      <dsp:spPr>
        <a:xfrm>
          <a:off x="6893566" y="4785650"/>
          <a:ext cx="446404" cy="24283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 dirty="0"/>
        </a:p>
      </dsp:txBody>
      <dsp:txXfrm>
        <a:off x="6958940" y="4821213"/>
        <a:ext cx="315656" cy="171712"/>
      </dsp:txXfrm>
    </dsp:sp>
    <dsp:sp modelId="{8BF78F57-E339-4347-81F7-790C0F61DEB9}">
      <dsp:nvSpPr>
        <dsp:cNvPr id="0" name=""/>
        <dsp:cNvSpPr/>
      </dsp:nvSpPr>
      <dsp:spPr>
        <a:xfrm>
          <a:off x="3066406" y="-217878"/>
          <a:ext cx="2083390" cy="1544651"/>
        </a:xfrm>
        <a:prstGeom prst="ellipse">
          <a:avLst/>
        </a:prstGeom>
        <a:solidFill>
          <a:srgbClr val="FFD24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  <a:effectLst/>
              <a:latin typeface="Arial MT"/>
              <a:cs typeface="Arial" pitchFamily="34" charset="0"/>
            </a:rPr>
            <a:t>Recursos Vinculados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002060"/>
              </a:solidFill>
              <a:effectLst/>
              <a:latin typeface="Arial MT"/>
              <a:cs typeface="Arial" pitchFamily="34" charset="0"/>
            </a:rPr>
            <a:t>(Fiscalização de Produtos Controlados)</a:t>
          </a:r>
          <a:endParaRPr lang="pt-BR" sz="1200" kern="1200" dirty="0">
            <a:latin typeface="Arial MT"/>
            <a:cs typeface="Arial" pitchFamily="34" charset="0"/>
          </a:endParaRPr>
        </a:p>
      </dsp:txBody>
      <dsp:txXfrm>
        <a:off x="3371511" y="8331"/>
        <a:ext cx="1473180" cy="1092233"/>
      </dsp:txXfrm>
    </dsp:sp>
    <dsp:sp modelId="{A883E9F1-5FCC-43D3-B071-FBCAB1CED9BA}">
      <dsp:nvSpPr>
        <dsp:cNvPr id="0" name=""/>
        <dsp:cNvSpPr/>
      </dsp:nvSpPr>
      <dsp:spPr>
        <a:xfrm>
          <a:off x="5373640" y="1786876"/>
          <a:ext cx="2123836" cy="1430663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FFFF00"/>
              </a:solidFill>
              <a:effectLst/>
              <a:latin typeface="Arial MT"/>
              <a:cs typeface="Arial" pitchFamily="34" charset="0"/>
            </a:rPr>
            <a:t>Recursos de Livre Aplicação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FFF00"/>
              </a:solidFill>
              <a:effectLst/>
              <a:latin typeface="Arial MT"/>
              <a:cs typeface="Arial" pitchFamily="34" charset="0"/>
            </a:rPr>
            <a:t>(Demais Receitas)</a:t>
          </a:r>
          <a:endParaRPr lang="pt-BR" sz="1200" kern="1200" dirty="0">
            <a:solidFill>
              <a:srgbClr val="FFFF00"/>
            </a:solidFill>
            <a:latin typeface="Arial MT"/>
            <a:cs typeface="Arial" pitchFamily="34" charset="0"/>
          </a:endParaRPr>
        </a:p>
      </dsp:txBody>
      <dsp:txXfrm>
        <a:off x="5684669" y="1996392"/>
        <a:ext cx="1501778" cy="1011631"/>
      </dsp:txXfrm>
    </dsp:sp>
    <dsp:sp modelId="{43199FDD-A615-49B4-B9C1-9488DF7914A2}">
      <dsp:nvSpPr>
        <dsp:cNvPr id="0" name=""/>
        <dsp:cNvSpPr/>
      </dsp:nvSpPr>
      <dsp:spPr>
        <a:xfrm>
          <a:off x="2874504" y="2874004"/>
          <a:ext cx="2244213" cy="190497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800" b="1" kern="1200" dirty="0">
              <a:solidFill>
                <a:srgbClr val="FFFF00"/>
              </a:solidFill>
              <a:effectLst/>
              <a:latin typeface="Arial MT"/>
              <a:cs typeface="Arial" pitchFamily="34" charset="0"/>
            </a:rPr>
            <a:t>Recursos do Tesouro Nacional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800" b="1" kern="1200" dirty="0">
              <a:solidFill>
                <a:srgbClr val="FFFF00"/>
              </a:solidFill>
              <a:effectLst/>
              <a:latin typeface="Arial MT"/>
              <a:cs typeface="Arial" pitchFamily="34" charset="0"/>
            </a:rPr>
            <a:t>(</a:t>
          </a:r>
          <a:r>
            <a:rPr lang="pt-BR" sz="1200" b="1" kern="1200" dirty="0">
              <a:solidFill>
                <a:srgbClr val="FFFF00"/>
              </a:solidFill>
              <a:effectLst/>
              <a:latin typeface="Arial MT"/>
              <a:cs typeface="Arial" pitchFamily="34" charset="0"/>
            </a:rPr>
            <a:t>Complementação da Saúde</a:t>
          </a:r>
          <a:r>
            <a:rPr lang="pt-BR" sz="1800" b="1" kern="1200" dirty="0">
              <a:solidFill>
                <a:srgbClr val="FFFF00"/>
              </a:solidFill>
              <a:effectLst/>
              <a:latin typeface="Arial MT"/>
              <a:cs typeface="Arial" pitchFamily="34" charset="0"/>
            </a:rPr>
            <a:t>)</a:t>
          </a:r>
          <a:endParaRPr lang="pt-BR" sz="1800" kern="1200" dirty="0">
            <a:solidFill>
              <a:srgbClr val="FFFF00"/>
            </a:solidFill>
            <a:latin typeface="Arial MT"/>
            <a:cs typeface="Arial" pitchFamily="34" charset="0"/>
          </a:endParaRPr>
        </a:p>
      </dsp:txBody>
      <dsp:txXfrm>
        <a:off x="3203161" y="3152981"/>
        <a:ext cx="1586899" cy="1347017"/>
      </dsp:txXfrm>
    </dsp:sp>
    <dsp:sp modelId="{E2C418DA-634F-4004-B632-2CC2B2A848B3}">
      <dsp:nvSpPr>
        <dsp:cNvPr id="0" name=""/>
        <dsp:cNvSpPr/>
      </dsp:nvSpPr>
      <dsp:spPr>
        <a:xfrm>
          <a:off x="849141" y="1786876"/>
          <a:ext cx="2074997" cy="143066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rgbClr val="002060"/>
              </a:solidFill>
              <a:effectLst/>
              <a:latin typeface="Arial MT"/>
              <a:cs typeface="Arial" pitchFamily="34" charset="0"/>
            </a:rPr>
            <a:t>Recursos de Aplicação Específica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002060"/>
              </a:solidFill>
              <a:effectLst/>
              <a:latin typeface="Arial MT"/>
              <a:cs typeface="Arial" pitchFamily="34" charset="0"/>
            </a:rPr>
            <a:t>(Saúde)</a:t>
          </a:r>
          <a:endParaRPr lang="pt-BR" sz="1200" kern="1200" dirty="0">
            <a:latin typeface="Arial MT"/>
            <a:cs typeface="Arial" pitchFamily="34" charset="0"/>
          </a:endParaRPr>
        </a:p>
      </dsp:txBody>
      <dsp:txXfrm>
        <a:off x="1153017" y="1996392"/>
        <a:ext cx="1467245" cy="1011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t" anchorCtr="0" compatLnSpc="1">
            <a:prstTxWarp prst="textNoShape">
              <a:avLst/>
            </a:prstTxWarp>
          </a:bodyPr>
          <a:lstStyle>
            <a:lvl1pPr algn="l" defTabSz="917942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t" anchorCtr="0" compatLnSpc="1">
            <a:prstTxWarp prst="textNoShape">
              <a:avLst/>
            </a:prstTxWarp>
          </a:bodyPr>
          <a:lstStyle>
            <a:lvl1pPr algn="r" defTabSz="917942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b" anchorCtr="0" compatLnSpc="1">
            <a:prstTxWarp prst="textNoShape">
              <a:avLst/>
            </a:prstTxWarp>
          </a:bodyPr>
          <a:lstStyle>
            <a:lvl1pPr algn="l" defTabSz="917942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/>
            </a:lvl1pPr>
          </a:lstStyle>
          <a:p>
            <a:fld id="{85B96328-E3E6-440E-8931-91C1A284F5D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355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t" anchorCtr="0" compatLnSpc="1">
            <a:prstTxWarp prst="textNoShape">
              <a:avLst/>
            </a:prstTxWarp>
          </a:bodyPr>
          <a:lstStyle>
            <a:lvl1pPr algn="l" defTabSz="917942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t" anchorCtr="0" compatLnSpc="1">
            <a:prstTxWarp prst="textNoShape">
              <a:avLst/>
            </a:prstTxWarp>
          </a:bodyPr>
          <a:lstStyle>
            <a:lvl1pPr algn="r" defTabSz="917942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08025"/>
            <a:ext cx="5026025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3288"/>
            <a:ext cx="4987925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95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b" anchorCtr="0" compatLnSpc="1">
            <a:prstTxWarp prst="textNoShape">
              <a:avLst/>
            </a:prstTxWarp>
          </a:bodyPr>
          <a:lstStyle>
            <a:lvl1pPr algn="l" defTabSz="917942" eaLnBrk="1" hangingPunct="1">
              <a:defRPr sz="12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28163"/>
            <a:ext cx="29495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b" anchorCtr="0" compatLnSpc="1">
            <a:prstTxWarp prst="textNoShape">
              <a:avLst/>
            </a:prstTxWarp>
          </a:bodyPr>
          <a:lstStyle>
            <a:lvl1pPr algn="r" defTabSz="917575" eaLnBrk="1" hangingPunct="1">
              <a:defRPr sz="1200" b="0"/>
            </a:lvl1pPr>
          </a:lstStyle>
          <a:p>
            <a:fld id="{DA1D3BAE-B513-462B-ABB9-BDF29D98995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093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94D4B0C-2286-47E4-B011-A306AFF8285F}" type="slidenum">
              <a:rPr lang="en-GB"/>
              <a:pPr/>
              <a:t>0</a:t>
            </a:fld>
            <a:endParaRPr lang="en-GB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7188" cy="4467225"/>
          </a:xfrm>
          <a:noFill/>
          <a:ln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4450" y="9428163"/>
            <a:ext cx="29495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4" tIns="45861" rIns="91724" bIns="45861" anchor="b"/>
          <a:lstStyle/>
          <a:p>
            <a:pPr algn="r" defTabSz="917575" eaLnBrk="1" hangingPunct="1"/>
            <a:fld id="{D037C730-8D40-4178-ACAE-8FEC5EBC1EB8}" type="slidenum">
              <a:rPr lang="pt-BR" sz="1200" b="0"/>
              <a:pPr algn="r" defTabSz="917575" eaLnBrk="1" hangingPunct="1"/>
              <a:t>9</a:t>
            </a:fld>
            <a:endParaRPr lang="pt-BR" sz="1200" b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982663" y="709613"/>
            <a:ext cx="4843462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77" tIns="45738" rIns="91477" bIns="45738" anchor="ctr"/>
          <a:lstStyle/>
          <a:p>
            <a:pPr algn="ctr" eaLnBrk="1" hangingPunct="1"/>
            <a:endParaRPr lang="pt-BR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/>
          </p:nvPr>
        </p:nvSpPr>
        <p:spPr>
          <a:xfrm>
            <a:off x="908050" y="4714875"/>
            <a:ext cx="4987925" cy="4489450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54450" y="9428163"/>
            <a:ext cx="29495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4" tIns="45861" rIns="91724" bIns="45861" anchor="b"/>
          <a:lstStyle/>
          <a:p>
            <a:pPr algn="r" defTabSz="917575" eaLnBrk="1" hangingPunct="1"/>
            <a:fld id="{D037C730-8D40-4178-ACAE-8FEC5EBC1EB8}" type="slidenum">
              <a:rPr lang="pt-BR" sz="1200" b="0"/>
              <a:pPr algn="r" defTabSz="917575" eaLnBrk="1" hangingPunct="1"/>
              <a:t>10</a:t>
            </a:fld>
            <a:endParaRPr lang="pt-BR" sz="1200" b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982663" y="709613"/>
            <a:ext cx="4843462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77" tIns="45738" rIns="91477" bIns="45738" anchor="ctr"/>
          <a:lstStyle/>
          <a:p>
            <a:pPr algn="ctr" eaLnBrk="1" hangingPunct="1"/>
            <a:endParaRPr lang="pt-BR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/>
          </p:nvPr>
        </p:nvSpPr>
        <p:spPr>
          <a:xfrm>
            <a:off x="908050" y="4714875"/>
            <a:ext cx="4987925" cy="4489450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54450" y="9428163"/>
            <a:ext cx="29495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4" tIns="45861" rIns="91724" bIns="45861" anchor="b"/>
          <a:lstStyle/>
          <a:p>
            <a:pPr algn="r" defTabSz="917575" eaLnBrk="1" hangingPunct="1"/>
            <a:fld id="{C26E8552-482E-4F21-A4B9-2C01C78D2C1B}" type="slidenum">
              <a:rPr lang="pt-BR" sz="1200" b="0"/>
              <a:pPr algn="r" defTabSz="917575" eaLnBrk="1" hangingPunct="1"/>
              <a:t>11</a:t>
            </a:fld>
            <a:endParaRPr lang="pt-BR" sz="1200" b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982663" y="709613"/>
            <a:ext cx="4843462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77" tIns="45738" rIns="91477" bIns="45738" anchor="ctr"/>
          <a:lstStyle/>
          <a:p>
            <a:pPr algn="ctr" eaLnBrk="1" hangingPunct="1"/>
            <a:endParaRPr lang="pt-BR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908050" y="4714875"/>
            <a:ext cx="4987925" cy="4489450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61C23DF-FCDE-48F9-AA51-E1295D7A9385}" type="slidenum">
              <a:rPr lang="pt-BR"/>
              <a:pPr/>
              <a:t>12</a:t>
            </a:fld>
            <a:endParaRPr lang="pt-BR"/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981075" y="709613"/>
            <a:ext cx="4843463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>
              <a:buFontTx/>
              <a:buChar char="•"/>
            </a:pPr>
            <a:r>
              <a:rPr lang="pt-BR" sz="1400"/>
              <a:t> Crédito Sem Sub-repasse</a:t>
            </a:r>
          </a:p>
          <a:p>
            <a:pPr algn="just"/>
            <a:r>
              <a:rPr lang="pt-BR" sz="1400"/>
              <a:t>	- receitas das cantinas, barbearias, alfaiatarias, arrendamentos, HT, etc. (70%)</a:t>
            </a:r>
          </a:p>
          <a:p>
            <a:pPr algn="just"/>
            <a:r>
              <a:rPr lang="pt-BR" sz="1400"/>
              <a:t>	- o crédito é pedido diretamente à DGO por Msg SIAFI</a:t>
            </a:r>
          </a:p>
          <a:p>
            <a:pPr algn="just"/>
            <a:endParaRPr lang="pt-BR" sz="1400"/>
          </a:p>
          <a:p>
            <a:pPr algn="just">
              <a:buFontTx/>
              <a:buChar char="•"/>
            </a:pPr>
            <a:r>
              <a:rPr lang="pt-BR" sz="1400"/>
              <a:t> Crédito Com Sub-repasse</a:t>
            </a:r>
          </a:p>
          <a:p>
            <a:pPr algn="just">
              <a:spcBef>
                <a:spcPct val="0"/>
              </a:spcBef>
            </a:pPr>
            <a:r>
              <a:rPr lang="pt-BR" sz="1400"/>
              <a:t>	- receitas oriundas de:    aplicações financeiras,		- 30% das receitas das UG,</a:t>
            </a:r>
          </a:p>
          <a:p>
            <a:pPr algn="just">
              <a:spcBef>
                <a:spcPct val="0"/>
              </a:spcBef>
            </a:pPr>
            <a:r>
              <a:rPr lang="pt-BR" sz="1400"/>
              <a:t>	- outras.</a:t>
            </a:r>
          </a:p>
          <a:p>
            <a:pPr algn="just"/>
            <a:endParaRPr lang="pt-BR"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54450" y="9428163"/>
            <a:ext cx="29495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4" tIns="45861" rIns="91724" bIns="45861" anchor="b"/>
          <a:lstStyle/>
          <a:p>
            <a:pPr algn="r" defTabSz="917575" eaLnBrk="1" hangingPunct="1"/>
            <a:fld id="{37DDA7CF-5E93-41EF-98EE-AE64ACD00480}" type="slidenum">
              <a:rPr lang="pt-BR" sz="1200" b="0"/>
              <a:pPr algn="r" defTabSz="917575" eaLnBrk="1" hangingPunct="1"/>
              <a:t>13</a:t>
            </a:fld>
            <a:endParaRPr lang="pt-BR" sz="1200" b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982663" y="709613"/>
            <a:ext cx="4843462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77" tIns="45738" rIns="91477" bIns="45738" anchor="ctr"/>
          <a:lstStyle/>
          <a:p>
            <a:pPr algn="ctr" eaLnBrk="1" hangingPunct="1"/>
            <a:endParaRPr lang="pt-BR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/>
          </p:nvPr>
        </p:nvSpPr>
        <p:spPr>
          <a:xfrm>
            <a:off x="908050" y="4714875"/>
            <a:ext cx="4987925" cy="4489450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54450" y="9428163"/>
            <a:ext cx="29495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4" tIns="45861" rIns="91724" bIns="45861" anchor="b"/>
          <a:lstStyle/>
          <a:p>
            <a:pPr algn="r" defTabSz="917575" eaLnBrk="1" hangingPunct="1"/>
            <a:fld id="{2676701F-1CD7-4AA9-8213-8548EE972C4C}" type="slidenum">
              <a:rPr lang="pt-BR" sz="1200" b="0"/>
              <a:pPr algn="r" defTabSz="917575" eaLnBrk="1" hangingPunct="1"/>
              <a:t>14</a:t>
            </a:fld>
            <a:endParaRPr lang="pt-BR" sz="1200" b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982663" y="709613"/>
            <a:ext cx="4843462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77" tIns="45738" rIns="91477" bIns="45738" anchor="ctr"/>
          <a:lstStyle/>
          <a:p>
            <a:pPr algn="ctr" eaLnBrk="1" hangingPunct="1"/>
            <a:endParaRPr lang="pt-BR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/>
          </p:nvPr>
        </p:nvSpPr>
        <p:spPr>
          <a:xfrm>
            <a:off x="908050" y="4714875"/>
            <a:ext cx="4987925" cy="4489450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A118D-0DA0-4223-B506-0A12FBA2A142}" type="slidenum">
              <a:rPr lang="pt-BR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03C3818-CF90-4C6A-A764-5B6CBC6BE7B6}" type="slidenum">
              <a:rPr lang="en-GB"/>
              <a:pPr/>
              <a:t>18</a:t>
            </a:fld>
            <a:endParaRPr lang="en-GB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49688" y="9625013"/>
            <a:ext cx="29464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36" tIns="46819" rIns="90036" bIns="46819" anchor="b">
            <a:spAutoFit/>
          </a:bodyPr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</a:pPr>
            <a:fld id="{9D245671-5123-4E1E-9047-8E58891B266F}" type="slidenum">
              <a:rPr lang="en-GB" sz="1200">
                <a:solidFill>
                  <a:srgbClr val="000000"/>
                </a:solidFill>
              </a:rPr>
              <a:pPr algn="r"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8313" algn="l"/>
                  <a:tab pos="8537575" algn="l"/>
                  <a:tab pos="8986838" algn="l"/>
                </a:tabLst>
              </a:pPr>
              <a:t>18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0" y="9625013"/>
            <a:ext cx="29464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36" tIns="46819" rIns="90036" bIns="46819" anchor="b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</a:pPr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36" tIns="46819" rIns="90036" bIns="46819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</a:pPr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3849688" y="0"/>
            <a:ext cx="29464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36" tIns="46819" rIns="90036" bIns="46819">
            <a:spAutoFit/>
          </a:bodyPr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</a:pPr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1114425" y="771525"/>
            <a:ext cx="4502150" cy="3698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77" tIns="45738" rIns="91477" bIns="45738" anchor="ctr"/>
          <a:lstStyle/>
          <a:p>
            <a:pPr algn="ctr" eaLnBrk="1" hangingPunct="1"/>
            <a:endParaRPr lang="pt-BR"/>
          </a:p>
        </p:txBody>
      </p:sp>
      <p:sp>
        <p:nvSpPr>
          <p:cNvPr id="50184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7188" cy="4478338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4678E-AE6D-4E25-8099-1DFF776DA2B4}" type="slidenum">
              <a:rPr lang="pt-BR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F7F913B-1819-4E03-9A9A-572AA65447CF}" type="slidenum">
              <a:rPr lang="en-GB"/>
              <a:pPr/>
              <a:t>2</a:t>
            </a:fld>
            <a:endParaRPr lang="en-GB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49688" y="9625013"/>
            <a:ext cx="29464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36" tIns="46819" rIns="90036" bIns="46819" anchor="b">
            <a:spAutoFit/>
          </a:bodyPr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</a:pPr>
            <a:fld id="{8E2E9319-ED80-4A4D-82B3-53A7767DA4F0}" type="slidenum">
              <a:rPr lang="en-GB" sz="1200">
                <a:solidFill>
                  <a:srgbClr val="000000"/>
                </a:solidFill>
              </a:rPr>
              <a:pPr algn="r"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8313" algn="l"/>
                  <a:tab pos="8537575" algn="l"/>
                  <a:tab pos="8986838" algn="l"/>
                </a:tabLst>
              </a:pPr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0" y="9625013"/>
            <a:ext cx="29464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36" tIns="46819" rIns="90036" bIns="46819" anchor="b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</a:pPr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36" tIns="46819" rIns="90036" bIns="46819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</a:pPr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3849688" y="0"/>
            <a:ext cx="29464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36" tIns="46819" rIns="90036" bIns="46819">
            <a:spAutoFit/>
          </a:bodyPr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</a:pPr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1114425" y="771525"/>
            <a:ext cx="4502150" cy="3698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77" tIns="45738" rIns="91477" bIns="45738" anchor="ctr"/>
          <a:lstStyle/>
          <a:p>
            <a:pPr algn="ctr" eaLnBrk="1" hangingPunct="1"/>
            <a:endParaRPr lang="pt-BR"/>
          </a:p>
        </p:txBody>
      </p:sp>
      <p:sp>
        <p:nvSpPr>
          <p:cNvPr id="19464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7188" cy="4478338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8C3E51A-673A-4A04-9D71-C8513C887FC1}" type="slidenum">
              <a:rPr lang="en-GB"/>
              <a:pPr/>
              <a:t>3</a:t>
            </a:fld>
            <a:endParaRPr lang="en-GB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49688" y="9625013"/>
            <a:ext cx="29464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36" tIns="46819" rIns="90036" bIns="46819" anchor="b">
            <a:spAutoFit/>
          </a:bodyPr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</a:pPr>
            <a:fld id="{D76A13BB-49F4-4A57-ADF8-DEE357F981D4}" type="slidenum">
              <a:rPr lang="en-GB" sz="1200">
                <a:solidFill>
                  <a:srgbClr val="000000"/>
                </a:solidFill>
              </a:rPr>
              <a:pPr algn="r" eaLnBrk="1" hangingPunct="1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8313" algn="l"/>
                  <a:tab pos="8537575" algn="l"/>
                  <a:tab pos="8986838" algn="l"/>
                </a:tabLst>
              </a:pPr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0" y="9625013"/>
            <a:ext cx="29464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36" tIns="46819" rIns="90036" bIns="46819" anchor="b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</a:pPr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36" tIns="46819" rIns="90036" bIns="46819">
            <a:sp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</a:pPr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3849688" y="0"/>
            <a:ext cx="29464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36" tIns="46819" rIns="90036" bIns="46819">
            <a:spAutoFit/>
          </a:bodyPr>
          <a:lstStyle/>
          <a:p>
            <a: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8313" algn="l"/>
                <a:tab pos="8537575" algn="l"/>
                <a:tab pos="8986838" algn="l"/>
              </a:tabLst>
            </a:pPr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1114425" y="771525"/>
            <a:ext cx="4502150" cy="3698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77" tIns="45738" rIns="91477" bIns="45738" anchor="ctr"/>
          <a:lstStyle/>
          <a:p>
            <a:pPr algn="ctr" eaLnBrk="1" hangingPunct="1"/>
            <a:endParaRPr lang="pt-BR"/>
          </a:p>
        </p:txBody>
      </p:sp>
      <p:sp>
        <p:nvSpPr>
          <p:cNvPr id="21512" name="Rectangle 6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7188" cy="4478338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2D30B-6900-45E8-B438-BF7A6ADE08CF}" type="slidenum">
              <a:rPr lang="pt-BR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0776F2C-8FC1-4939-81B9-68B3FC78EF43}" type="slidenum">
              <a:rPr lang="pt-BR"/>
              <a:pPr/>
              <a:t>5</a:t>
            </a:fld>
            <a:endParaRPr lang="pt-BR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982663" y="709613"/>
            <a:ext cx="4843462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77" tIns="45738" rIns="91477" bIns="45738" anchor="ctr"/>
          <a:lstStyle/>
          <a:p>
            <a:pPr algn="ctr" eaLnBrk="1" hangingPunct="1"/>
            <a:endParaRPr lang="pt-BR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/>
          </p:nvPr>
        </p:nvSpPr>
        <p:spPr>
          <a:xfrm>
            <a:off x="908050" y="4714875"/>
            <a:ext cx="4987925" cy="4489450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1776062-3BDD-44D5-986B-95AD2CCA73F5}" type="slidenum">
              <a:rPr lang="pt-BR"/>
              <a:pPr/>
              <a:t>6</a:t>
            </a:fld>
            <a:endParaRPr lang="pt-B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4450" y="9428163"/>
            <a:ext cx="29495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4" tIns="45861" rIns="91724" bIns="45861" anchor="b"/>
          <a:lstStyle/>
          <a:p>
            <a:pPr algn="r" defTabSz="917575" eaLnBrk="1" hangingPunct="1"/>
            <a:fld id="{B395F853-F86E-4097-BF60-F46679CE16B2}" type="slidenum">
              <a:rPr lang="pt-BR" sz="1200" b="0"/>
              <a:pPr algn="r" defTabSz="917575" eaLnBrk="1" hangingPunct="1"/>
              <a:t>7</a:t>
            </a:fld>
            <a:endParaRPr lang="pt-BR" sz="1200" b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982663" y="709613"/>
            <a:ext cx="4843462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77" tIns="45738" rIns="91477" bIns="45738" anchor="ctr"/>
          <a:lstStyle/>
          <a:p>
            <a:pPr algn="ctr" eaLnBrk="1" hangingPunct="1"/>
            <a:endParaRPr lang="pt-BR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908050" y="4714875"/>
            <a:ext cx="4987925" cy="4489450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54450" y="9428163"/>
            <a:ext cx="29495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24" tIns="45861" rIns="91724" bIns="45861" anchor="b"/>
          <a:lstStyle/>
          <a:p>
            <a:pPr algn="r" defTabSz="917575" eaLnBrk="1" hangingPunct="1"/>
            <a:fld id="{B395F853-F86E-4097-BF60-F46679CE16B2}" type="slidenum">
              <a:rPr lang="pt-BR" sz="1200" b="0"/>
              <a:pPr algn="r" defTabSz="917575" eaLnBrk="1" hangingPunct="1"/>
              <a:t>8</a:t>
            </a:fld>
            <a:endParaRPr lang="pt-BR" sz="1200" b="0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982663" y="709613"/>
            <a:ext cx="4843462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77" tIns="45738" rIns="91477" bIns="45738" anchor="ctr"/>
          <a:lstStyle/>
          <a:p>
            <a:pPr algn="ctr" eaLnBrk="1" hangingPunct="1"/>
            <a:endParaRPr lang="pt-BR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/>
          </p:nvPr>
        </p:nvSpPr>
        <p:spPr>
          <a:xfrm>
            <a:off x="908050" y="4714875"/>
            <a:ext cx="4987925" cy="4489450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2076E-A5A6-4529-94BD-44C7ED047C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B00E6-E3BF-425C-A2C7-ABD143F77F5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9B0A2-AB95-4682-97FB-4A0D610471D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2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4" y="3228537"/>
            <a:ext cx="7854696" cy="1752600"/>
          </a:xfrm>
        </p:spPr>
        <p:txBody>
          <a:bodyPr lIns="0" rIns="18282"/>
          <a:lstStyle>
            <a:lvl1pPr marL="0" marR="45706" indent="0" algn="r">
              <a:buNone/>
              <a:defRPr>
                <a:solidFill>
                  <a:schemeClr val="tx1"/>
                </a:solidFill>
              </a:defRPr>
            </a:lvl1pPr>
            <a:lvl2pPr marL="457059" indent="0" algn="ctr">
              <a:buNone/>
            </a:lvl2pPr>
            <a:lvl3pPr marL="914116" indent="0" algn="ctr">
              <a:buNone/>
            </a:lvl3pPr>
            <a:lvl4pPr marL="1371174" indent="0" algn="ctr">
              <a:buNone/>
            </a:lvl4pPr>
            <a:lvl5pPr marL="1828231" indent="0" algn="ctr">
              <a:buNone/>
            </a:lvl5pPr>
            <a:lvl6pPr marL="2285289" indent="0" algn="ctr">
              <a:buNone/>
            </a:lvl6pPr>
            <a:lvl7pPr marL="2742346" indent="0" algn="ctr">
              <a:buNone/>
            </a:lvl7pPr>
            <a:lvl8pPr marL="3199404" indent="0" algn="ctr">
              <a:buNone/>
            </a:lvl8pPr>
            <a:lvl9pPr marL="3656462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0727DC0-6902-4083-B045-A5DB377B6539}" type="datetimeFigureOut">
              <a:rPr lang="pt-BR"/>
              <a:pPr>
                <a:defRPr/>
              </a:pPr>
              <a:t>30/03/2023</a:t>
            </a:fld>
            <a:endParaRPr lang="pt-B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7E76064-00C6-4CB6-A21F-BCFF21DEC537}" type="slidenum">
              <a:rPr lang="pt-BR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17F1-5D78-45DE-970E-6FE7F4BD63D1}" type="datetimeFigureOut">
              <a:rPr lang="pt-BR"/>
              <a:pPr>
                <a:defRPr/>
              </a:pPr>
              <a:t>30/03/2023</a:t>
            </a:fld>
            <a:endParaRPr lang="pt-B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9BA06-B9B5-4AD0-9745-67DBE16172F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6" y="1316738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6" y="2704664"/>
            <a:ext cx="7772400" cy="1509712"/>
          </a:xfrm>
        </p:spPr>
        <p:txBody>
          <a:bodyPr lIns="45706" rIns="45706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9DB6A31-9F2F-4E0E-8B3B-5C4C643F2777}" type="datetimeFigureOut">
              <a:rPr lang="pt-BR"/>
              <a:pPr>
                <a:defRPr/>
              </a:pPr>
              <a:t>30/03/2023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B1C1B71-A75B-4E9D-A242-65F935EE56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04089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6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35B0-41DB-46A7-B801-D56A5FC29BD6}" type="datetimeFigureOut">
              <a:rPr lang="pt-BR"/>
              <a:pPr>
                <a:defRPr/>
              </a:pPr>
              <a:t>30/03/2023</a:t>
            </a:fld>
            <a:endParaRPr lang="pt-B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B6651-C533-40AD-AD72-283AE639191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040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2"/>
            <a:ext cx="4040188" cy="659352"/>
          </a:xfrm>
        </p:spPr>
        <p:txBody>
          <a:bodyPr lIns="45706" tIns="0" rIns="45706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61"/>
            <a:ext cx="4041775" cy="654843"/>
          </a:xfrm>
        </p:spPr>
        <p:txBody>
          <a:bodyPr lIns="45706" tIns="0" rIns="45706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44B34-92C8-4E98-BE3D-1BEB6515363D}" type="datetimeFigureOut">
              <a:rPr lang="pt-BR"/>
              <a:pPr>
                <a:defRPr/>
              </a:pPr>
              <a:t>30/03/2023</a:t>
            </a:fld>
            <a:endParaRPr lang="pt-B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5594-E42F-49F2-ACA9-36E751D939E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9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8D7F-74B9-40A6-B06B-47AEA4A2E614}" type="datetimeFigureOut">
              <a:rPr lang="pt-BR"/>
              <a:pPr>
                <a:defRPr/>
              </a:pPr>
              <a:t>30/03/2023</a:t>
            </a:fld>
            <a:endParaRPr lang="pt-B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02066-9E91-4EBE-931A-8ABA59AC7A5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93F03-E689-4DEF-9585-0B6B2FC0A39B}" type="datetimeFigureOut">
              <a:rPr lang="pt-BR"/>
              <a:pPr>
                <a:defRPr/>
              </a:pPr>
              <a:t>30/03/2023</a:t>
            </a:fld>
            <a:endParaRPr lang="pt-B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D6083-2122-4DBF-BC00-5E27F82F0A6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3"/>
            <a:ext cx="2743200" cy="4572000"/>
          </a:xfrm>
        </p:spPr>
        <p:txBody>
          <a:bodyPr lIns="18282" rIns="18282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4" y="1676403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6F0A-A2F4-40A3-9365-BABE0A2276EA}" type="datetimeFigureOut">
              <a:rPr lang="pt-BR"/>
              <a:pPr>
                <a:defRPr/>
              </a:pPr>
              <a:t>30/03/2023</a:t>
            </a:fld>
            <a:endParaRPr lang="pt-B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3AB2-7F13-421D-BE34-228AF35FF3F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604F4-0F63-4489-A60B-C595067BC41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/>
          <a:p>
            <a:pPr algn="ctr" defTabSz="829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/>
          <a:p>
            <a:pPr algn="ctr" defTabSz="829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0" tIns="45706" rIns="91410" bIns="45706"/>
          <a:lstStyle/>
          <a:p>
            <a:pPr algn="ctr" defTabSz="829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0" tIns="45706" rIns="91410" bIns="45706"/>
          <a:lstStyle/>
          <a:p>
            <a:pPr algn="ctr" defTabSz="829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6999"/>
            <a:ext cx="2212848" cy="1582621"/>
          </a:xfrm>
        </p:spPr>
        <p:txBody>
          <a:bodyPr lIns="45706" rIns="45706" bIns="45706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828785"/>
            <a:ext cx="2209800" cy="2179320"/>
          </a:xfrm>
        </p:spPr>
        <p:txBody>
          <a:bodyPr lIns="63988" rIns="45706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90C0E-A46E-4F7E-9D50-A852F71B324A}" type="datetimeFigureOut">
              <a:rPr lang="pt-BR"/>
              <a:pPr>
                <a:defRPr/>
              </a:pPr>
              <a:t>30/03/2023</a:t>
            </a:fld>
            <a:endParaRPr lang="pt-B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377BA6A-9CD5-4CFC-8AFA-5DBC9F33B78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5A5D-3DF2-4392-85CE-934757E74401}" type="datetimeFigureOut">
              <a:rPr lang="pt-BR"/>
              <a:pPr>
                <a:defRPr/>
              </a:pPr>
              <a:t>30/03/2023</a:t>
            </a:fld>
            <a:endParaRPr lang="pt-B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0BFF2-C225-4A3A-AE89-332F22A6A58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2"/>
            <a:ext cx="2057400" cy="52117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914402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EE23F-9C79-43AE-A7C4-C9064A8FE78C}" type="datetimeFigureOut">
              <a:rPr lang="pt-BR"/>
              <a:pPr>
                <a:defRPr/>
              </a:pPr>
              <a:t>30/03/2023</a:t>
            </a:fld>
            <a:endParaRPr lang="pt-B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2AAC4-E346-4FED-8F80-61243D707DE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382" indent="0" algn="ctr">
              <a:buNone/>
              <a:defRPr/>
            </a:lvl2pPr>
            <a:lvl3pPr marL="828764" indent="0" algn="ctr">
              <a:buNone/>
              <a:defRPr/>
            </a:lvl3pPr>
            <a:lvl4pPr marL="1243146" indent="0" algn="ctr">
              <a:buNone/>
              <a:defRPr/>
            </a:lvl4pPr>
            <a:lvl5pPr marL="1657528" indent="0" algn="ctr">
              <a:buNone/>
              <a:defRPr/>
            </a:lvl5pPr>
            <a:lvl6pPr marL="2071911" indent="0" algn="ctr">
              <a:buNone/>
              <a:defRPr/>
            </a:lvl6pPr>
            <a:lvl7pPr marL="2486294" indent="0" algn="ctr">
              <a:buNone/>
              <a:defRPr/>
            </a:lvl7pPr>
            <a:lvl8pPr marL="2900676" indent="0" algn="ctr">
              <a:buNone/>
              <a:defRPr/>
            </a:lvl8pPr>
            <a:lvl9pPr marL="3315059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C573C-97FC-4587-9603-C62301B8CF1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D2E8B-90CC-40FD-A463-E37F1FE9470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880" y="4406871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382" indent="0">
              <a:buNone/>
              <a:defRPr sz="1600"/>
            </a:lvl2pPr>
            <a:lvl3pPr marL="828764" indent="0">
              <a:buNone/>
              <a:defRPr sz="1500"/>
            </a:lvl3pPr>
            <a:lvl4pPr marL="1243146" indent="0">
              <a:buNone/>
              <a:defRPr sz="1300"/>
            </a:lvl4pPr>
            <a:lvl5pPr marL="1657528" indent="0">
              <a:buNone/>
              <a:defRPr sz="1300"/>
            </a:lvl5pPr>
            <a:lvl6pPr marL="2071911" indent="0">
              <a:buNone/>
              <a:defRPr sz="1300"/>
            </a:lvl6pPr>
            <a:lvl7pPr marL="2486294" indent="0">
              <a:buNone/>
              <a:defRPr sz="1300"/>
            </a:lvl7pPr>
            <a:lvl8pPr marL="2900676" indent="0">
              <a:buNone/>
              <a:defRPr sz="1300"/>
            </a:lvl8pPr>
            <a:lvl9pPr marL="3315059" indent="0">
              <a:buNone/>
              <a:defRPr sz="13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85184-2A1C-4F4B-805F-CD34D80D2A1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6480" y="1604337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8241" y="1604337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F642D-4366-432E-A539-07A3D2841B8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922" y="275078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382" indent="0">
              <a:buNone/>
              <a:defRPr sz="1800" b="1"/>
            </a:lvl2pPr>
            <a:lvl3pPr marL="828764" indent="0">
              <a:buNone/>
              <a:defRPr sz="1600" b="1"/>
            </a:lvl3pPr>
            <a:lvl4pPr marL="1243146" indent="0">
              <a:buNone/>
              <a:defRPr sz="1500" b="1"/>
            </a:lvl4pPr>
            <a:lvl5pPr marL="1657528" indent="0">
              <a:buNone/>
              <a:defRPr sz="1500" b="1"/>
            </a:lvl5pPr>
            <a:lvl6pPr marL="2071911" indent="0">
              <a:buNone/>
              <a:defRPr sz="1500" b="1"/>
            </a:lvl6pPr>
            <a:lvl7pPr marL="2486294" indent="0">
              <a:buNone/>
              <a:defRPr sz="1500" b="1"/>
            </a:lvl7pPr>
            <a:lvl8pPr marL="2900676" indent="0">
              <a:buNone/>
              <a:defRPr sz="1500" b="1"/>
            </a:lvl8pPr>
            <a:lvl9pPr marL="3315059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88A4B-C140-4348-B6E2-4C25C7C2F99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55920-A494-40A2-84DF-718641A0E6A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8486775" y="92075"/>
            <a:ext cx="622300" cy="755650"/>
            <a:chOff x="1941" y="183"/>
            <a:chExt cx="1877" cy="2601"/>
          </a:xfrm>
        </p:grpSpPr>
        <p:sp>
          <p:nvSpPr>
            <p:cNvPr id="3" name="AutoShape 11"/>
            <p:cNvSpPr>
              <a:spLocks noChangeArrowheads="1"/>
            </p:cNvSpPr>
            <p:nvPr userDrawn="1"/>
          </p:nvSpPr>
          <p:spPr bwMode="auto">
            <a:xfrm rot="5400000">
              <a:off x="1680" y="624"/>
              <a:ext cx="2355" cy="1681"/>
            </a:xfrm>
            <a:prstGeom prst="homePlate">
              <a:avLst>
                <a:gd name="adj" fmla="val 35003"/>
              </a:avLst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1134" indent="-284074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1059" indent="-226943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98116" indent="-226943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5174" indent="-226943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285289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742347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199405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656462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pt-BR"/>
            </a:p>
          </p:txBody>
        </p:sp>
        <p:pic>
          <p:nvPicPr>
            <p:cNvPr id="4" name="Picture 12" descr="DGO - Distintivo Transparente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41" y="183"/>
              <a:ext cx="1877" cy="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714375" y="3175"/>
            <a:ext cx="7715250" cy="922338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53" tIns="46776" rIns="89953" bIns="46776" anchor="ctr"/>
          <a:lstStyle>
            <a:defPPr>
              <a:defRPr lang="en-GB"/>
            </a:defPPr>
            <a:lvl1pPr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1134" indent="-284074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1059" indent="-226943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598116" indent="-226943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5174" indent="-226943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5289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2347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99405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6462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493458" eaLnBrk="1" hangingPunct="1">
              <a:tabLst>
                <a:tab pos="0" algn="l"/>
                <a:tab pos="447443" algn="l"/>
                <a:tab pos="896473" algn="l"/>
                <a:tab pos="1345501" algn="l"/>
                <a:tab pos="1794532" algn="l"/>
                <a:tab pos="2243561" algn="l"/>
                <a:tab pos="2692591" algn="l"/>
                <a:tab pos="3141622" algn="l"/>
                <a:tab pos="3590652" algn="l"/>
                <a:tab pos="4039680" algn="l"/>
                <a:tab pos="4488712" algn="l"/>
                <a:tab pos="4937740" algn="l"/>
                <a:tab pos="5386771" algn="l"/>
                <a:tab pos="5835799" algn="l"/>
                <a:tab pos="6284831" algn="l"/>
                <a:tab pos="6733857" algn="l"/>
                <a:tab pos="7182889" algn="l"/>
                <a:tab pos="7631918" algn="l"/>
                <a:tab pos="8080948" algn="l"/>
                <a:tab pos="8529977" algn="l"/>
                <a:tab pos="8979008" algn="l"/>
              </a:tabLst>
              <a:defRPr/>
            </a:pPr>
            <a:endParaRPr lang="pt-BR" sz="3600" dirty="0">
              <a:solidFill>
                <a:srgbClr val="000000"/>
              </a:solidFill>
              <a:ea typeface="MS Gothic" pitchFamily="49" charset="-128"/>
              <a:cs typeface="+mn-cs"/>
            </a:endParaRPr>
          </a:p>
        </p:txBody>
      </p:sp>
      <p:pic>
        <p:nvPicPr>
          <p:cNvPr id="6" name="Picture 15" descr="sef boa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80963"/>
            <a:ext cx="60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4C33D3-9D2C-4B76-B980-AD1129CFD98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9C873-7B04-4F27-98A8-9CBD8E85835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920" y="1434399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0CA79-85CF-40FA-AE8F-67476A2F598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382" indent="0">
              <a:buNone/>
              <a:defRPr sz="2500"/>
            </a:lvl2pPr>
            <a:lvl3pPr marL="828764" indent="0">
              <a:buNone/>
              <a:defRPr sz="2200"/>
            </a:lvl3pPr>
            <a:lvl4pPr marL="1243146" indent="0">
              <a:buNone/>
              <a:defRPr sz="1800"/>
            </a:lvl4pPr>
            <a:lvl5pPr marL="1657528" indent="0">
              <a:buNone/>
              <a:defRPr sz="1800"/>
            </a:lvl5pPr>
            <a:lvl6pPr marL="2071911" indent="0">
              <a:buNone/>
              <a:defRPr sz="1800"/>
            </a:lvl6pPr>
            <a:lvl7pPr marL="2486294" indent="0">
              <a:buNone/>
              <a:defRPr sz="1800"/>
            </a:lvl7pPr>
            <a:lvl8pPr marL="2900676" indent="0">
              <a:buNone/>
              <a:defRPr sz="1800"/>
            </a:lvl8pPr>
            <a:lvl9pPr marL="3315059" indent="0">
              <a:buNone/>
              <a:defRPr sz="18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382" indent="0">
              <a:buNone/>
              <a:defRPr sz="1100"/>
            </a:lvl2pPr>
            <a:lvl3pPr marL="828764" indent="0">
              <a:buNone/>
              <a:defRPr sz="900"/>
            </a:lvl3pPr>
            <a:lvl4pPr marL="1243146" indent="0">
              <a:buNone/>
              <a:defRPr sz="800"/>
            </a:lvl4pPr>
            <a:lvl5pPr marL="1657528" indent="0">
              <a:buNone/>
              <a:defRPr sz="800"/>
            </a:lvl5pPr>
            <a:lvl6pPr marL="2071911" indent="0">
              <a:buNone/>
              <a:defRPr sz="800"/>
            </a:lvl6pPr>
            <a:lvl7pPr marL="2486294" indent="0">
              <a:buNone/>
              <a:defRPr sz="800"/>
            </a:lvl7pPr>
            <a:lvl8pPr marL="2900676" indent="0">
              <a:buNone/>
              <a:defRPr sz="800"/>
            </a:lvl8pPr>
            <a:lvl9pPr marL="3315059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2F204-170C-462F-83E1-7357D9946EA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7510B-F1FD-44C1-87AA-69A57B4AF85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880" y="273637"/>
            <a:ext cx="2056320" cy="585565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6481" y="273637"/>
            <a:ext cx="6032160" cy="585565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D0505-DA29-470E-BB8E-95BEE97BFB0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B6B7F3-1CC2-4346-93E7-BC8426FE2DE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425" indent="0" algn="ctr">
              <a:buNone/>
              <a:defRPr/>
            </a:lvl2pPr>
            <a:lvl3pPr marL="828850" indent="0" algn="ctr">
              <a:buNone/>
              <a:defRPr/>
            </a:lvl3pPr>
            <a:lvl4pPr marL="1243275" indent="0" algn="ctr">
              <a:buNone/>
              <a:defRPr/>
            </a:lvl4pPr>
            <a:lvl5pPr marL="1657700" indent="0" algn="ctr">
              <a:buNone/>
              <a:defRPr/>
            </a:lvl5pPr>
            <a:lvl6pPr marL="2072126" indent="0" algn="ctr">
              <a:buNone/>
              <a:defRPr/>
            </a:lvl6pPr>
            <a:lvl7pPr marL="2486552" indent="0" algn="ctr">
              <a:buNone/>
              <a:defRPr/>
            </a:lvl7pPr>
            <a:lvl8pPr marL="2900977" indent="0" algn="ctr">
              <a:buNone/>
              <a:defRPr/>
            </a:lvl8pPr>
            <a:lvl9pPr marL="3315402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10A9B-8CDB-43EE-861A-80BD2B0C930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8486775" y="92075"/>
            <a:ext cx="622300" cy="755650"/>
            <a:chOff x="1941" y="183"/>
            <a:chExt cx="1877" cy="2601"/>
          </a:xfrm>
        </p:grpSpPr>
        <p:sp>
          <p:nvSpPr>
            <p:cNvPr id="5" name="AutoShape 11"/>
            <p:cNvSpPr>
              <a:spLocks noChangeArrowheads="1"/>
            </p:cNvSpPr>
            <p:nvPr userDrawn="1"/>
          </p:nvSpPr>
          <p:spPr bwMode="auto">
            <a:xfrm rot="5400000">
              <a:off x="1680" y="624"/>
              <a:ext cx="2355" cy="1681"/>
            </a:xfrm>
            <a:prstGeom prst="homePlate">
              <a:avLst>
                <a:gd name="adj" fmla="val 35003"/>
              </a:avLst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1134" indent="-284074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1059" indent="-226943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98116" indent="-226943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5174" indent="-226943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285289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742347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199405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656462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pt-BR"/>
            </a:p>
          </p:txBody>
        </p:sp>
        <p:pic>
          <p:nvPicPr>
            <p:cNvPr id="6" name="Picture 12" descr="DGO - Distintivo Transparente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41" y="183"/>
              <a:ext cx="1877" cy="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714375" y="3175"/>
            <a:ext cx="7715250" cy="922338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53" tIns="46776" rIns="89953" bIns="46776" anchor="ctr"/>
          <a:lstStyle>
            <a:defPPr>
              <a:defRPr lang="en-GB"/>
            </a:defPPr>
            <a:lvl1pPr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1134" indent="-284074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1059" indent="-226943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598116" indent="-226943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5174" indent="-226943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5289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2347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99405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6462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493458" eaLnBrk="1" hangingPunct="1">
              <a:tabLst>
                <a:tab pos="0" algn="l"/>
                <a:tab pos="447443" algn="l"/>
                <a:tab pos="896473" algn="l"/>
                <a:tab pos="1345501" algn="l"/>
                <a:tab pos="1794532" algn="l"/>
                <a:tab pos="2243561" algn="l"/>
                <a:tab pos="2692591" algn="l"/>
                <a:tab pos="3141622" algn="l"/>
                <a:tab pos="3590652" algn="l"/>
                <a:tab pos="4039680" algn="l"/>
                <a:tab pos="4488712" algn="l"/>
                <a:tab pos="4937740" algn="l"/>
                <a:tab pos="5386771" algn="l"/>
                <a:tab pos="5835799" algn="l"/>
                <a:tab pos="6284831" algn="l"/>
                <a:tab pos="6733857" algn="l"/>
                <a:tab pos="7182889" algn="l"/>
                <a:tab pos="7631918" algn="l"/>
                <a:tab pos="8080948" algn="l"/>
                <a:tab pos="8529977" algn="l"/>
                <a:tab pos="8979008" algn="l"/>
              </a:tabLst>
              <a:defRPr/>
            </a:pPr>
            <a:endParaRPr lang="pt-BR" sz="3600" dirty="0">
              <a:solidFill>
                <a:srgbClr val="000000"/>
              </a:solidFill>
              <a:ea typeface="MS Gothic" pitchFamily="49" charset="-128"/>
              <a:cs typeface="+mn-cs"/>
            </a:endParaRPr>
          </a:p>
        </p:txBody>
      </p:sp>
      <p:pic>
        <p:nvPicPr>
          <p:cNvPr id="8" name="Picture 15" descr="sef boa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80963"/>
            <a:ext cx="60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AFD5C9-B6E4-43D0-AE95-5F3F3DB57C9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880" y="4406870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425" indent="0">
              <a:buNone/>
              <a:defRPr sz="1600"/>
            </a:lvl2pPr>
            <a:lvl3pPr marL="828850" indent="0">
              <a:buNone/>
              <a:defRPr sz="1500"/>
            </a:lvl3pPr>
            <a:lvl4pPr marL="1243275" indent="0">
              <a:buNone/>
              <a:defRPr sz="1300"/>
            </a:lvl4pPr>
            <a:lvl5pPr marL="1657700" indent="0">
              <a:buNone/>
              <a:defRPr sz="1300"/>
            </a:lvl5pPr>
            <a:lvl6pPr marL="2072126" indent="0">
              <a:buNone/>
              <a:defRPr sz="1300"/>
            </a:lvl6pPr>
            <a:lvl7pPr marL="2486552" indent="0">
              <a:buNone/>
              <a:defRPr sz="1300"/>
            </a:lvl7pPr>
            <a:lvl8pPr marL="2900977" indent="0">
              <a:buNone/>
              <a:defRPr sz="1300"/>
            </a:lvl8pPr>
            <a:lvl9pPr marL="3315402" indent="0">
              <a:buNone/>
              <a:defRPr sz="13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4C017-6968-4039-A4A1-ED7DCCE762B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6480" y="1604336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8241" y="1604336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64940-51B1-4A91-A29F-480663AAD3C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922" y="275077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5" indent="0">
              <a:buNone/>
              <a:defRPr sz="1800" b="1"/>
            </a:lvl2pPr>
            <a:lvl3pPr marL="828850" indent="0">
              <a:buNone/>
              <a:defRPr sz="1600" b="1"/>
            </a:lvl3pPr>
            <a:lvl4pPr marL="1243275" indent="0">
              <a:buNone/>
              <a:defRPr sz="1500" b="1"/>
            </a:lvl4pPr>
            <a:lvl5pPr marL="1657700" indent="0">
              <a:buNone/>
              <a:defRPr sz="1500" b="1"/>
            </a:lvl5pPr>
            <a:lvl6pPr marL="2072126" indent="0">
              <a:buNone/>
              <a:defRPr sz="1500" b="1"/>
            </a:lvl6pPr>
            <a:lvl7pPr marL="2486552" indent="0">
              <a:buNone/>
              <a:defRPr sz="1500" b="1"/>
            </a:lvl7pPr>
            <a:lvl8pPr marL="2900977" indent="0">
              <a:buNone/>
              <a:defRPr sz="1500" b="1"/>
            </a:lvl8pPr>
            <a:lvl9pPr marL="3315402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425" indent="0">
              <a:buNone/>
              <a:defRPr sz="1800" b="1"/>
            </a:lvl2pPr>
            <a:lvl3pPr marL="828850" indent="0">
              <a:buNone/>
              <a:defRPr sz="1600" b="1"/>
            </a:lvl3pPr>
            <a:lvl4pPr marL="1243275" indent="0">
              <a:buNone/>
              <a:defRPr sz="1500" b="1"/>
            </a:lvl4pPr>
            <a:lvl5pPr marL="1657700" indent="0">
              <a:buNone/>
              <a:defRPr sz="1500" b="1"/>
            </a:lvl5pPr>
            <a:lvl6pPr marL="2072126" indent="0">
              <a:buNone/>
              <a:defRPr sz="1500" b="1"/>
            </a:lvl6pPr>
            <a:lvl7pPr marL="2486552" indent="0">
              <a:buNone/>
              <a:defRPr sz="1500" b="1"/>
            </a:lvl7pPr>
            <a:lvl8pPr marL="2900977" indent="0">
              <a:buNone/>
              <a:defRPr sz="1500" b="1"/>
            </a:lvl8pPr>
            <a:lvl9pPr marL="3315402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80808-295D-48EB-9C34-00D5CBF910C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B0118-6C3F-48F6-8CDD-C95C3AF75C9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27D5C-49D8-40E7-BD1B-E6944C9A9DA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6"/>
          <p:cNvSpPr txBox="1">
            <a:spLocks noChangeArrowheads="1"/>
          </p:cNvSpPr>
          <p:nvPr userDrawn="1"/>
        </p:nvSpPr>
        <p:spPr bwMode="auto">
          <a:xfrm>
            <a:off x="8337550" y="6500813"/>
            <a:ext cx="857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ctr" eaLnBrk="1" hangingPunct="1"/>
            <a:fld id="{95921F57-9152-498F-B31F-BB690338A7E7}" type="slidenum">
              <a:rPr lang="pt-BR" sz="1200">
                <a:latin typeface="Arial" charset="0"/>
              </a:rPr>
              <a:pPr algn="ctr" eaLnBrk="1" hangingPunct="1"/>
              <a:t>‹nº›</a:t>
            </a:fld>
            <a:r>
              <a:rPr lang="pt-BR" sz="1200">
                <a:latin typeface="Arial" charset="0"/>
              </a:rPr>
              <a:t>/22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FF5D0F-1FD5-495F-9667-BC713C98CD1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920" y="1434398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425" indent="0">
              <a:buNone/>
              <a:defRPr sz="1100"/>
            </a:lvl2pPr>
            <a:lvl3pPr marL="828850" indent="0">
              <a:buNone/>
              <a:defRPr sz="900"/>
            </a:lvl3pPr>
            <a:lvl4pPr marL="1243275" indent="0">
              <a:buNone/>
              <a:defRPr sz="800"/>
            </a:lvl4pPr>
            <a:lvl5pPr marL="1657700" indent="0">
              <a:buNone/>
              <a:defRPr sz="800"/>
            </a:lvl5pPr>
            <a:lvl6pPr marL="2072126" indent="0">
              <a:buNone/>
              <a:defRPr sz="800"/>
            </a:lvl6pPr>
            <a:lvl7pPr marL="2486552" indent="0">
              <a:buNone/>
              <a:defRPr sz="800"/>
            </a:lvl7pPr>
            <a:lvl8pPr marL="2900977" indent="0">
              <a:buNone/>
              <a:defRPr sz="800"/>
            </a:lvl8pPr>
            <a:lvl9pPr marL="3315402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BA95D-9F6E-4EEB-9F0F-8DCA377F422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425" indent="0">
              <a:buNone/>
              <a:defRPr sz="2500"/>
            </a:lvl2pPr>
            <a:lvl3pPr marL="828850" indent="0">
              <a:buNone/>
              <a:defRPr sz="2200"/>
            </a:lvl3pPr>
            <a:lvl4pPr marL="1243275" indent="0">
              <a:buNone/>
              <a:defRPr sz="1800"/>
            </a:lvl4pPr>
            <a:lvl5pPr marL="1657700" indent="0">
              <a:buNone/>
              <a:defRPr sz="1800"/>
            </a:lvl5pPr>
            <a:lvl6pPr marL="2072126" indent="0">
              <a:buNone/>
              <a:defRPr sz="1800"/>
            </a:lvl6pPr>
            <a:lvl7pPr marL="2486552" indent="0">
              <a:buNone/>
              <a:defRPr sz="1800"/>
            </a:lvl7pPr>
            <a:lvl8pPr marL="2900977" indent="0">
              <a:buNone/>
              <a:defRPr sz="1800"/>
            </a:lvl8pPr>
            <a:lvl9pPr marL="3315402" indent="0">
              <a:buNone/>
              <a:defRPr sz="18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425" indent="0">
              <a:buNone/>
              <a:defRPr sz="1100"/>
            </a:lvl2pPr>
            <a:lvl3pPr marL="828850" indent="0">
              <a:buNone/>
              <a:defRPr sz="900"/>
            </a:lvl3pPr>
            <a:lvl4pPr marL="1243275" indent="0">
              <a:buNone/>
              <a:defRPr sz="800"/>
            </a:lvl4pPr>
            <a:lvl5pPr marL="1657700" indent="0">
              <a:buNone/>
              <a:defRPr sz="800"/>
            </a:lvl5pPr>
            <a:lvl6pPr marL="2072126" indent="0">
              <a:buNone/>
              <a:defRPr sz="800"/>
            </a:lvl6pPr>
            <a:lvl7pPr marL="2486552" indent="0">
              <a:buNone/>
              <a:defRPr sz="800"/>
            </a:lvl7pPr>
            <a:lvl8pPr marL="2900977" indent="0">
              <a:buNone/>
              <a:defRPr sz="800"/>
            </a:lvl8pPr>
            <a:lvl9pPr marL="3315402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D57F6-2836-4F21-B58A-9A7153CF37B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655B8-5EDA-472C-A43A-C0B10F38C73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880" y="273636"/>
            <a:ext cx="2056320" cy="585565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6481" y="273636"/>
            <a:ext cx="6032160" cy="585565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E6FCE-52B6-4C4F-A917-3E7783929A3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FD398-E83B-4AD9-AA4D-F1FD8E8D1CA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7A376-F28A-4B2C-A571-1745AA9955E7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B3B86-2B78-414E-B13C-DF1CCF114120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5380A-8194-4BA4-89A1-2A8729094EE9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D8226-A12B-48D6-A4F0-334EBDEB04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D9D18-E590-44E6-B450-2EEB61EB6787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80C7B-7AF1-461C-B77E-193C75854DC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EAC90-039B-47CE-839C-40B5CE909A36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ED814-5D93-40F9-B774-A5C476A85C87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AA8CA-4BB7-4487-BA24-63A4A47E3C0D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327A0-2E68-4B41-A283-01DC6EDDF3C2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215A1-9E4C-43F6-849B-BC6A16BDFA8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498EA-A40A-44C3-BA88-3B097C0B1465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D7408-9946-4ACC-99E5-B82B5353D978}" type="slidenum">
              <a:rPr lang="en-GB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58F8D-0A44-4A95-AAAD-C581FCC1CC6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CFF69-5ADC-4433-A2DB-83718BFBCBC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92B3A-6E17-4923-9AA3-3472C7257B1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16196-D202-46EB-B9DA-08F79B8AB27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F1CC4838-8F58-48B3-997D-FBADAD514D79}" type="slidenum">
              <a:rPr lang="pt-BR"/>
              <a:pPr/>
              <a:t>‹nº›</a:t>
            </a:fld>
            <a:endParaRPr lang="pt-BR"/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8486775" y="92075"/>
            <a:ext cx="622300" cy="755650"/>
            <a:chOff x="1941" y="183"/>
            <a:chExt cx="1877" cy="2601"/>
          </a:xfrm>
        </p:grpSpPr>
        <p:sp>
          <p:nvSpPr>
            <p:cNvPr id="12" name="AutoShape 11"/>
            <p:cNvSpPr>
              <a:spLocks noChangeArrowheads="1"/>
            </p:cNvSpPr>
            <p:nvPr userDrawn="1"/>
          </p:nvSpPr>
          <p:spPr bwMode="auto">
            <a:xfrm rot="5400000">
              <a:off x="1680" y="624"/>
              <a:ext cx="2355" cy="1681"/>
            </a:xfrm>
            <a:prstGeom prst="homePlate">
              <a:avLst>
                <a:gd name="adj" fmla="val 35003"/>
              </a:avLst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1134" indent="-284074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1059" indent="-226943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98116" indent="-226943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5174" indent="-226943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285289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742347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199405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656462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pt-BR"/>
            </a:p>
          </p:txBody>
        </p:sp>
        <p:pic>
          <p:nvPicPr>
            <p:cNvPr id="1035" name="Picture 12" descr="DGO - Distintivo Transparente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941" y="183"/>
              <a:ext cx="1877" cy="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714375" y="3175"/>
            <a:ext cx="7715250" cy="922338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53" tIns="46776" rIns="89953" bIns="46776" anchor="ctr"/>
          <a:lstStyle>
            <a:defPPr>
              <a:defRPr lang="en-GB"/>
            </a:defPPr>
            <a:lvl1pPr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1134" indent="-284074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1059" indent="-226943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598116" indent="-226943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5174" indent="-226943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5289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2347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99405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6462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493458" eaLnBrk="1" hangingPunct="1">
              <a:tabLst>
                <a:tab pos="0" algn="l"/>
                <a:tab pos="447443" algn="l"/>
                <a:tab pos="896473" algn="l"/>
                <a:tab pos="1345501" algn="l"/>
                <a:tab pos="1794532" algn="l"/>
                <a:tab pos="2243561" algn="l"/>
                <a:tab pos="2692591" algn="l"/>
                <a:tab pos="3141622" algn="l"/>
                <a:tab pos="3590652" algn="l"/>
                <a:tab pos="4039680" algn="l"/>
                <a:tab pos="4488712" algn="l"/>
                <a:tab pos="4937740" algn="l"/>
                <a:tab pos="5386771" algn="l"/>
                <a:tab pos="5835799" algn="l"/>
                <a:tab pos="6284831" algn="l"/>
                <a:tab pos="6733857" algn="l"/>
                <a:tab pos="7182889" algn="l"/>
                <a:tab pos="7631918" algn="l"/>
                <a:tab pos="8080948" algn="l"/>
                <a:tab pos="8529977" algn="l"/>
                <a:tab pos="8979008" algn="l"/>
              </a:tabLst>
              <a:defRPr/>
            </a:pPr>
            <a:endParaRPr lang="pt-BR" sz="3600" dirty="0">
              <a:solidFill>
                <a:srgbClr val="000000"/>
              </a:solidFill>
              <a:ea typeface="MS Gothic" pitchFamily="49" charset="-128"/>
              <a:cs typeface="+mn-cs"/>
            </a:endParaRPr>
          </a:p>
        </p:txBody>
      </p:sp>
      <p:pic>
        <p:nvPicPr>
          <p:cNvPr id="1033" name="Picture 15" descr="sef boa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" y="80963"/>
            <a:ext cx="609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17" r:id="rId1"/>
    <p:sldLayoutId id="2147485318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26" r:id="rId10"/>
    <p:sldLayoutId id="21474853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0" tIns="45706" rIns="91410" bIns="45706"/>
          <a:lstStyle/>
          <a:p>
            <a:pPr algn="ctr" defTabSz="829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10" tIns="45706" rIns="91410" bIns="45706"/>
          <a:lstStyle/>
          <a:p>
            <a:pPr algn="ctr" defTabSz="829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06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7B0CB644-DAF4-45C3-8195-E2AD8046CC41}" type="datetimeFigureOut">
              <a:rPr lang="pt-BR"/>
              <a:pPr>
                <a:defRPr/>
              </a:pPr>
              <a:t>30/03/2023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9675B841-F7D9-4F82-A1D4-357BF5BA7B0F}" type="slidenum">
              <a:rPr lang="pt-BR"/>
              <a:pPr/>
              <a:t>‹nº›</a:t>
            </a:fld>
            <a:endParaRPr lang="pt-BR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829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829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28" r:id="rId2"/>
    <p:sldLayoutId id="2147485370" r:id="rId3"/>
    <p:sldLayoutId id="2147485329" r:id="rId4"/>
    <p:sldLayoutId id="2147485330" r:id="rId5"/>
    <p:sldLayoutId id="2147485331" r:id="rId6"/>
    <p:sldLayoutId id="2147485332" r:id="rId7"/>
    <p:sldLayoutId id="2147485333" r:id="rId8"/>
    <p:sldLayoutId id="2147485371" r:id="rId9"/>
    <p:sldLayoutId id="2147485334" r:id="rId10"/>
    <p:sldLayoutId id="21474853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059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116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174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231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75" indent="-2444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444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5863" indent="-20796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0500" indent="-2079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6820" indent="-21024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643" indent="-18282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877" indent="-18282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112" indent="-18282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8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D0181F97-D3B9-46D6-A4F7-C63357C4D43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  <p:sldLayoutId id="2147485340" r:id="rId5"/>
    <p:sldLayoutId id="2147485341" r:id="rId6"/>
    <p:sldLayoutId id="2147485372" r:id="rId7"/>
    <p:sldLayoutId id="2147485342" r:id="rId8"/>
    <p:sldLayoutId id="2147485343" r:id="rId9"/>
    <p:sldLayoutId id="2147485344" r:id="rId10"/>
    <p:sldLayoutId id="2147485345" r:id="rId11"/>
    <p:sldLayoutId id="2147485346" r:id="rId12"/>
  </p:sldLayoutIdLst>
  <p:txStyles>
    <p:titleStyle>
      <a:lvl1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279103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6pPr>
      <a:lvl7pPr marL="2693485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7pPr>
      <a:lvl8pPr marL="3107870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8pPr>
      <a:lvl9pPr marL="3522250" indent="-207192" algn="ctr" defTabSz="40718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07975" indent="-307975" algn="l" defTabSz="404813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671513" indent="-257175" algn="l" defTabSz="404813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033463" indent="-204788" algn="l" defTabSz="404813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447800" indent="-204788" algn="l" defTabSz="404813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1863725" indent="-204788" algn="l" defTabSz="404813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279103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6pPr>
      <a:lvl7pPr marL="2693485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7pPr>
      <a:lvl8pPr marL="3107870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8pPr>
      <a:lvl9pPr marL="3522250" indent="-207192" algn="l" defTabSz="407188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382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764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146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528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911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294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676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059" algn="l" defTabSz="8287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8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0F2F4C58-BEFC-4BDE-8648-8F3F6BEFC01A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7" r:id="rId1"/>
    <p:sldLayoutId id="2147485373" r:id="rId2"/>
    <p:sldLayoutId id="2147485348" r:id="rId3"/>
    <p:sldLayoutId id="2147485349" r:id="rId4"/>
    <p:sldLayoutId id="2147485350" r:id="rId5"/>
    <p:sldLayoutId id="2147485351" r:id="rId6"/>
    <p:sldLayoutId id="2147485374" r:id="rId7"/>
    <p:sldLayoutId id="2147485352" r:id="rId8"/>
    <p:sldLayoutId id="2147485353" r:id="rId9"/>
    <p:sldLayoutId id="2147485354" r:id="rId10"/>
    <p:sldLayoutId id="2147485355" r:id="rId11"/>
    <p:sldLayoutId id="2147485356" r:id="rId12"/>
  </p:sldLayoutIdLst>
  <p:txStyles>
    <p:titleStyle>
      <a:lvl1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279340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6pPr>
      <a:lvl7pPr marL="2693764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7pPr>
      <a:lvl8pPr marL="3108192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8pPr>
      <a:lvl9pPr marL="3522615" indent="-207213" algn="ctr" defTabSz="40723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07975" indent="-307975" algn="l" defTabSz="404813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671513" indent="-257175" algn="l" defTabSz="404813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033463" indent="-204788" algn="l" defTabSz="404813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449388" indent="-204788" algn="l" defTabSz="404813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1863725" indent="-204788" algn="l" defTabSz="404813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279340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6pPr>
      <a:lvl7pPr marL="2693764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7pPr>
      <a:lvl8pPr marL="3108192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8pPr>
      <a:lvl9pPr marL="3522615" indent="-207213" algn="l" defTabSz="407230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42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85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275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700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126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655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977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5402" algn="l" defTabSz="8288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em estrutura de tópicos</a:t>
            </a:r>
          </a:p>
          <a:p>
            <a:pPr lvl="1"/>
            <a:r>
              <a:rPr lang="en-GB"/>
              <a:t>Segundo Nível da Estrutura de Tópicos</a:t>
            </a:r>
          </a:p>
          <a:p>
            <a:pPr lvl="2"/>
            <a:r>
              <a:rPr lang="en-GB"/>
              <a:t>Terceiro Nível da Estrutura de Tópicos</a:t>
            </a:r>
          </a:p>
          <a:p>
            <a:pPr lvl="3"/>
            <a:r>
              <a:rPr lang="en-GB"/>
              <a:t>Quarto Nível da Estrutura de Tópicos</a:t>
            </a:r>
          </a:p>
          <a:p>
            <a:pPr lvl="4"/>
            <a:r>
              <a:rPr lang="en-GB"/>
              <a:t>Quinto Nível da Estrutura de Tópicos</a:t>
            </a:r>
          </a:p>
          <a:p>
            <a:pPr lvl="4"/>
            <a:r>
              <a:rPr lang="en-GB"/>
              <a:t>Sexto Nível da Estrutura de Tópicos</a:t>
            </a:r>
          </a:p>
          <a:p>
            <a:pPr lvl="4"/>
            <a:r>
              <a:rPr lang="en-GB"/>
              <a:t>Sétimo Nível da Estrutura de Tópicos</a:t>
            </a:r>
          </a:p>
          <a:p>
            <a:pPr lvl="4"/>
            <a:r>
              <a:rPr lang="en-GB"/>
              <a:t>Oitavo Nível da Estrutura de Tópicos</a:t>
            </a:r>
          </a:p>
          <a:p>
            <a:pPr lvl="4"/>
            <a:r>
              <a:rPr lang="en-GB"/>
              <a:t>Nono Nível da Estrutura de Tópicos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 Unicode MS" pitchFamily="34" charset="-128"/>
              </a:defRPr>
            </a:lvl1pPr>
          </a:lstStyle>
          <a:p>
            <a:fld id="{30E20E97-DCA5-4475-87F6-9CA2BD35A06A}" type="slidenum">
              <a:rPr lang="en-GB"/>
              <a:pPr/>
              <a:t>‹nº›</a:t>
            </a:fld>
            <a:endParaRPr lang="en-GB"/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título de texto</a:t>
            </a:r>
          </a:p>
        </p:txBody>
      </p:sp>
      <p:grpSp>
        <p:nvGrpSpPr>
          <p:cNvPr id="5127" name="Group 10"/>
          <p:cNvGrpSpPr>
            <a:grpSpLocks/>
          </p:cNvGrpSpPr>
          <p:nvPr userDrawn="1"/>
        </p:nvGrpSpPr>
        <p:grpSpPr bwMode="auto">
          <a:xfrm>
            <a:off x="8485188" y="96838"/>
            <a:ext cx="608012" cy="755650"/>
            <a:chOff x="1941" y="183"/>
            <a:chExt cx="1877" cy="2601"/>
          </a:xfrm>
        </p:grpSpPr>
        <p:sp>
          <p:nvSpPr>
            <p:cNvPr id="15" name="AutoShape 11"/>
            <p:cNvSpPr>
              <a:spLocks noChangeArrowheads="1"/>
            </p:cNvSpPr>
            <p:nvPr userDrawn="1"/>
          </p:nvSpPr>
          <p:spPr bwMode="auto">
            <a:xfrm rot="5400000">
              <a:off x="1680" y="621"/>
              <a:ext cx="2355" cy="1686"/>
            </a:xfrm>
            <a:prstGeom prst="homePlate">
              <a:avLst>
                <a:gd name="adj" fmla="val 35003"/>
              </a:avLst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GB"/>
              </a:defPPr>
              <a:lvl1pPr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1134" indent="-284074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1059" indent="-226943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598116" indent="-226943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5174" indent="-226943" algn="l" defTabSz="447536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285289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742347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199405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656462" algn="l" defTabSz="914115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pt-BR"/>
            </a:p>
          </p:txBody>
        </p:sp>
        <p:pic>
          <p:nvPicPr>
            <p:cNvPr id="5131" name="Picture 12" descr="DGO - Distintivo Transparente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941" y="183"/>
              <a:ext cx="1877" cy="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714375" y="7938"/>
            <a:ext cx="7715250" cy="922337"/>
          </a:xfrm>
          <a:prstGeom prst="rect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73" tIns="46785" rIns="89973" bIns="46785" anchor="ctr"/>
          <a:lstStyle>
            <a:defPPr>
              <a:defRPr lang="en-GB"/>
            </a:defPPr>
            <a:lvl1pPr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1134" indent="-284074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1059" indent="-226943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598116" indent="-226943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5174" indent="-226943" algn="l" defTabSz="447536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5289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2347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99405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6462" algn="l" defTabSz="914115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493560" eaLnBrk="1" hangingPunct="1">
              <a:tabLst>
                <a:tab pos="0" algn="l"/>
                <a:tab pos="447536" algn="l"/>
                <a:tab pos="896659" algn="l"/>
                <a:tab pos="1345780" algn="l"/>
                <a:tab pos="1794904" algn="l"/>
                <a:tab pos="2244027" algn="l"/>
                <a:tab pos="2693149" algn="l"/>
                <a:tab pos="3142273" algn="l"/>
                <a:tab pos="3591396" algn="l"/>
                <a:tab pos="4040518" algn="l"/>
                <a:tab pos="4489643" algn="l"/>
                <a:tab pos="4938764" algn="l"/>
                <a:tab pos="5387887" algn="l"/>
                <a:tab pos="5837009" algn="l"/>
                <a:tab pos="6286134" algn="l"/>
                <a:tab pos="6735254" algn="l"/>
                <a:tab pos="7184378" algn="l"/>
                <a:tab pos="7633500" algn="l"/>
                <a:tab pos="8082624" algn="l"/>
                <a:tab pos="8531746" algn="l"/>
                <a:tab pos="8980870" algn="l"/>
              </a:tabLst>
              <a:defRPr/>
            </a:pPr>
            <a:endParaRPr lang="pt-BR" sz="3600" dirty="0">
              <a:solidFill>
                <a:srgbClr val="000000"/>
              </a:solidFill>
              <a:ea typeface="MS Gothic" pitchFamily="49" charset="-128"/>
              <a:cs typeface="+mn-cs"/>
            </a:endParaRPr>
          </a:p>
        </p:txBody>
      </p:sp>
      <p:pic>
        <p:nvPicPr>
          <p:cNvPr id="5129" name="Picture 15" descr="sef boa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0" y="85725"/>
            <a:ext cx="5953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7" r:id="rId1"/>
    <p:sldLayoutId id="2147485358" r:id="rId2"/>
    <p:sldLayoutId id="2147485359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66" r:id="rId10"/>
    <p:sldLayoutId id="2147485367" r:id="rId11"/>
    <p:sldLayoutId id="2147485368" r:id="rId12"/>
  </p:sldLayoutIdLst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defTabSz="449263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49263" rtl="0" eaLnBrk="0" fontAlgn="base" hangingPunct="0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eaLnBrk="0" fontAlgn="base" hangingPunct="0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em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0913" y="1976438"/>
            <a:ext cx="2160587" cy="295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6286" y="5286389"/>
            <a:ext cx="7724804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82" tIns="46790" rIns="89982" bIns="46790">
            <a:spAutoFit/>
          </a:bodyPr>
          <a:lstStyle/>
          <a:p>
            <a:pPr algn="ctr" eaLnBrk="1" hangingPunct="1">
              <a:buClr>
                <a:srgbClr val="00CC99"/>
              </a:buClr>
              <a:tabLst>
                <a:tab pos="0" algn="l"/>
                <a:tab pos="447581" algn="l"/>
                <a:tab pos="896752" algn="l"/>
                <a:tab pos="1345921" algn="l"/>
                <a:tab pos="1795091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7" algn="l"/>
                <a:tab pos="4939276" algn="l"/>
                <a:tab pos="5388445" algn="l"/>
                <a:tab pos="5837615" algn="l"/>
                <a:tab pos="6286784" algn="l"/>
                <a:tab pos="6735953" algn="l"/>
                <a:tab pos="7185123" algn="l"/>
                <a:tab pos="7634291" algn="l"/>
                <a:tab pos="8083462" algn="l"/>
                <a:tab pos="8532631" algn="l"/>
                <a:tab pos="8981800" algn="l"/>
              </a:tabLst>
              <a:defRPr/>
            </a:pPr>
            <a:r>
              <a:rPr lang="en-GB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cs typeface="+mn-cs"/>
              </a:rPr>
              <a:t>SIMPÓSIO DE ADMINISTRAÇÃO DAS UNIDADES GESTORAS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66705" y="158107"/>
            <a:ext cx="1210589" cy="105631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GB"/>
            </a:defPPr>
            <a:lvl1pPr algn="ctr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Tahoma" pitchFamily="32" charset="0"/>
              </a:defRPr>
            </a:lvl1pPr>
            <a:lvl2pPr marL="742950" indent="-285750" algn="ctr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Tahoma" pitchFamily="32" charset="0"/>
              </a:defRPr>
            </a:lvl2pPr>
            <a:lvl3pPr marL="1143000" indent="-228600" algn="ctr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Tahoma" pitchFamily="32" charset="0"/>
              </a:defRPr>
            </a:lvl3pPr>
            <a:lvl4pPr marL="1600200" indent="-228600" algn="ctr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Tahoma" pitchFamily="32" charset="0"/>
              </a:defRPr>
            </a:lvl4pPr>
            <a:lvl5pPr marL="2057400" indent="-228600" algn="ctr" defTabSz="449263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Tahoma" pitchFamily="32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Tahoma" pitchFamily="32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Tahoma" pitchFamily="32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Tahoma" pitchFamily="32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Arial" charset="0"/>
                <a:ea typeface="+mn-ea"/>
                <a:cs typeface="Tahoma" pitchFamily="32" charset="0"/>
              </a:defRPr>
            </a:lvl9pPr>
          </a:lstStyle>
          <a:p>
            <a:pPr eaLnBrk="1" hangingPunct="1">
              <a:defRPr/>
            </a:pPr>
            <a:r>
              <a:rPr lang="pt-B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2023</a:t>
            </a:r>
          </a:p>
          <a:p>
            <a:pPr eaLnBrk="1" hangingPunct="1">
              <a:defRPr/>
            </a:pPr>
            <a:endParaRPr lang="pt-BR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>
                            <p:stCondLst>
                              <p:cond delay="50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82563" y="1582709"/>
            <a:ext cx="8675687" cy="42037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187" tIns="51577" rIns="99187" bIns="51577">
            <a:spAutoFit/>
          </a:bodyPr>
          <a:lstStyle/>
          <a:p>
            <a:pPr marL="53975" indent="31750" algn="ctr" defTabSz="492125" eaLnBrk="1" hangingPunct="1">
              <a:lnSpc>
                <a:spcPct val="110000"/>
              </a:lnSpc>
              <a:spcBef>
                <a:spcPts val="3000"/>
              </a:spcBef>
              <a:buClr>
                <a:srgbClr val="000000"/>
              </a:buClr>
              <a:buSzPct val="100000"/>
              <a:tabLst>
                <a:tab pos="1423988" algn="l"/>
                <a:tab pos="2432050" algn="l"/>
                <a:tab pos="3440113" algn="l"/>
                <a:tab pos="4448175" algn="l"/>
                <a:tab pos="5456238" algn="l"/>
                <a:tab pos="6462713" algn="l"/>
                <a:tab pos="7470775" algn="l"/>
                <a:tab pos="8477250" algn="l"/>
                <a:tab pos="9485313" algn="l"/>
                <a:tab pos="10493375" algn="l"/>
                <a:tab pos="11501438" algn="l"/>
              </a:tabLst>
              <a:defRPr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just" eaLnBrk="1" hangingPunct="1"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          O orçamento autorizado do Fundo do Exército para 2023 é menor do que o total de recursos arrecadados pelas UG, impedindo o atendimento integral dos pleitos inseridos no sistema. Com isso, as solicitações de crédito sem sub-repasse poderão não ser integralmente atendidas.</a:t>
            </a:r>
          </a:p>
          <a:p>
            <a:pPr algn="just" eaLnBrk="1" hangingPunct="1">
              <a:defRPr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just" eaLnBrk="1" hangingPunct="1"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          Convém ressaltar que os recursos arrecadados pelas UG, diante dessa situação restritiva, podem não contar, até o final do exercício, com a respectiva “cobertura” orçamentária, impedindo o atendimento integral dos pleitos inseridos no sistema.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48" y="235441"/>
            <a:ext cx="7715304" cy="523202"/>
          </a:xfrm>
          <a:prstGeom prst="rect">
            <a:avLst/>
          </a:prstGeom>
        </p:spPr>
        <p:txBody>
          <a:bodyPr lIns="91420" tIns="45711" rIns="91420" bIns="45711"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charset="0"/>
                <a:ea typeface="MS Gothic" pitchFamily="49" charset="-128"/>
                <a:cs typeface="Arial Unicode MS"/>
              </a:rPr>
              <a:t>RECEITAS PRÓPRIAS GERADAS PELAS UG</a:t>
            </a:r>
            <a:endParaRPr lang="pt-BR" dirty="0"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82563" y="1000125"/>
            <a:ext cx="8675687" cy="50470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187" tIns="51577" rIns="99187" bIns="51577">
            <a:spAutoFit/>
          </a:bodyPr>
          <a:lstStyle/>
          <a:p>
            <a:pPr marL="53975" indent="31750" algn="ctr" defTabSz="492125" eaLnBrk="1" hangingPunct="1">
              <a:lnSpc>
                <a:spcPct val="110000"/>
              </a:lnSpc>
              <a:spcBef>
                <a:spcPts val="3000"/>
              </a:spcBef>
              <a:buClr>
                <a:srgbClr val="000000"/>
              </a:buClr>
              <a:buSzPct val="100000"/>
              <a:tabLst>
                <a:tab pos="1423988" algn="l"/>
                <a:tab pos="2432050" algn="l"/>
                <a:tab pos="3440113" algn="l"/>
                <a:tab pos="4448175" algn="l"/>
                <a:tab pos="5456238" algn="l"/>
                <a:tab pos="6462713" algn="l"/>
                <a:tab pos="7470775" algn="l"/>
                <a:tab pos="8477250" algn="l"/>
                <a:tab pos="9485313" algn="l"/>
                <a:tab pos="10493375" algn="l"/>
                <a:tab pos="11501438" algn="l"/>
              </a:tabLst>
              <a:defRPr/>
            </a:pPr>
            <a:endParaRPr lang="pt-BR" sz="2400" dirty="0">
              <a:solidFill>
                <a:srgbClr val="FF0000"/>
              </a:solidFill>
              <a:latin typeface="+mj-lt"/>
            </a:endParaRPr>
          </a:p>
          <a:p>
            <a:pPr marL="53975" indent="31750" algn="ctr" defTabSz="492125" eaLnBrk="1" hangingPunct="1">
              <a:lnSpc>
                <a:spcPct val="110000"/>
              </a:lnSpc>
              <a:spcBef>
                <a:spcPts val="3000"/>
              </a:spcBef>
              <a:buClr>
                <a:srgbClr val="000000"/>
              </a:buClr>
              <a:buSzPct val="100000"/>
              <a:tabLst>
                <a:tab pos="1423988" algn="l"/>
                <a:tab pos="2432050" algn="l"/>
                <a:tab pos="3440113" algn="l"/>
                <a:tab pos="4448175" algn="l"/>
                <a:tab pos="5456238" algn="l"/>
                <a:tab pos="6462713" algn="l"/>
                <a:tab pos="7470775" algn="l"/>
                <a:tab pos="8477250" algn="l"/>
                <a:tab pos="9485313" algn="l"/>
                <a:tab pos="10493375" algn="l"/>
                <a:tab pos="11501438" algn="l"/>
              </a:tabLst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ATENÇÃO !</a:t>
            </a:r>
          </a:p>
          <a:p>
            <a:pPr marL="415925" indent="563563" defTabSz="492125" eaLnBrk="1" hangingPunct="1">
              <a:lnSpc>
                <a:spcPct val="110000"/>
              </a:lnSpc>
              <a:spcBef>
                <a:spcPts val="3000"/>
              </a:spcBef>
              <a:buClr>
                <a:srgbClr val="000000"/>
              </a:buClr>
              <a:buSzPct val="100000"/>
              <a:tabLst>
                <a:tab pos="415925" algn="l"/>
                <a:tab pos="1423988" algn="l"/>
                <a:tab pos="2432050" algn="l"/>
                <a:tab pos="3440113" algn="l"/>
                <a:tab pos="4448175" algn="l"/>
                <a:tab pos="5456238" algn="l"/>
                <a:tab pos="6462713" algn="l"/>
                <a:tab pos="7470775" algn="l"/>
                <a:tab pos="8477250" algn="l"/>
                <a:tab pos="9485313" algn="l"/>
                <a:tab pos="10493375" algn="l"/>
                <a:tab pos="11501438" algn="l"/>
              </a:tabLst>
              <a:defRPr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just" eaLnBrk="1" hangingPunct="1">
              <a:defRPr/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          Todas as UG deverão seguir o previsto no Caderno de Orientação ao Agentes da Administração – </a:t>
            </a:r>
            <a:r>
              <a:rPr lang="pt-BR" sz="2400" dirty="0" err="1">
                <a:solidFill>
                  <a:srgbClr val="002060"/>
                </a:solidFill>
                <a:latin typeface="Calibri" pitchFamily="34" charset="0"/>
              </a:rPr>
              <a:t>Ap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Calibri" pitchFamily="34" charset="0"/>
              </a:rPr>
              <a:t>Adm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 e F Ex.</a:t>
            </a:r>
          </a:p>
          <a:p>
            <a:pPr algn="just" eaLnBrk="1" hangingPunct="1">
              <a:defRPr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just" eaLnBrk="1" hangingPunct="1">
              <a:defRPr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just" eaLnBrk="1" hangingPunct="1">
              <a:defRPr/>
            </a:pP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       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Atentar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para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o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DIEx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Nº 1176-SPO/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SGFEx_SCH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/SGFEX (PRO), de 1º de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setembro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de 2022,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que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versa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sobre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a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Previsão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Recursos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Orçamentários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do Fundo do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Exército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para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o 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exercício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</a:rPr>
              <a:t> de 2023.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4348" y="235441"/>
            <a:ext cx="7715304" cy="523202"/>
          </a:xfrm>
          <a:prstGeom prst="rect">
            <a:avLst/>
          </a:prstGeom>
        </p:spPr>
        <p:txBody>
          <a:bodyPr lIns="91420" tIns="45711" rIns="91420" bIns="45711"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charset="0"/>
                <a:ea typeface="MS Gothic" pitchFamily="49" charset="-128"/>
                <a:cs typeface="Arial Unicode MS"/>
              </a:rPr>
              <a:t>RECEITAS PRÓPRIAS GERADAS PELAS UG</a:t>
            </a:r>
            <a:endParaRPr lang="pt-BR" dirty="0"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b="55765"/>
          <a:stretch>
            <a:fillRect/>
          </a:stretch>
        </p:blipFill>
        <p:spPr bwMode="auto">
          <a:xfrm>
            <a:off x="142875" y="2900363"/>
            <a:ext cx="88550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tângulo 3"/>
          <p:cNvSpPr>
            <a:spLocks noChangeArrowheads="1"/>
          </p:cNvSpPr>
          <p:nvPr/>
        </p:nvSpPr>
        <p:spPr bwMode="auto">
          <a:xfrm>
            <a:off x="714375" y="2252663"/>
            <a:ext cx="7929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pt-BR" sz="2400">
                <a:solidFill>
                  <a:srgbClr val="002060"/>
                </a:solidFill>
                <a:latin typeface="Calibri" pitchFamily="34" charset="0"/>
              </a:rPr>
              <a:t>Solicitação de </a:t>
            </a:r>
            <a:r>
              <a:rPr lang="pt-BR" sz="2400">
                <a:solidFill>
                  <a:srgbClr val="006600"/>
                </a:solidFill>
                <a:latin typeface="Calibri" pitchFamily="34" charset="0"/>
              </a:rPr>
              <a:t>provisão, transposição e anulação </a:t>
            </a:r>
            <a:r>
              <a:rPr lang="pt-BR" sz="2400">
                <a:solidFill>
                  <a:srgbClr val="002060"/>
                </a:solidFill>
                <a:latin typeface="Calibri" pitchFamily="34" charset="0"/>
              </a:rPr>
              <a:t>de crédito. </a:t>
            </a:r>
            <a:endParaRPr lang="pt-BR" sz="240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698625" y="1358900"/>
            <a:ext cx="5905500" cy="498475"/>
          </a:xfrm>
          <a:prstGeom prst="round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lIns="100684" tIns="50344" rIns="100684" bIns="50344" anchor="ctr"/>
          <a:lstStyle/>
          <a:p>
            <a:pPr algn="ctr" defTabSz="9135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kern="0" dirty="0">
                <a:solidFill>
                  <a:srgbClr val="002060"/>
                </a:solidFill>
                <a:latin typeface="Calibri"/>
                <a:cs typeface="+mn-cs"/>
              </a:rPr>
              <a:t>Módulo Crédito do SIGA</a:t>
            </a:r>
          </a:p>
        </p:txBody>
      </p:sp>
      <p:sp>
        <p:nvSpPr>
          <p:cNvPr id="7" name="Elipse 6"/>
          <p:cNvSpPr>
            <a:spLocks noChangeArrowheads="1"/>
          </p:cNvSpPr>
          <p:nvPr/>
        </p:nvSpPr>
        <p:spPr bwMode="auto">
          <a:xfrm flipH="1" flipV="1">
            <a:off x="17463" y="3857625"/>
            <a:ext cx="1289050" cy="428625"/>
          </a:xfrm>
          <a:prstGeom prst="ellipse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765175" indent="-765175" algn="ctr" eaLnBrk="1" hangingPunct="1">
              <a:tabLst>
                <a:tab pos="765175" algn="l"/>
              </a:tabLst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14348" y="235441"/>
            <a:ext cx="7715304" cy="523202"/>
          </a:xfrm>
          <a:prstGeom prst="rect">
            <a:avLst/>
          </a:prstGeom>
        </p:spPr>
        <p:txBody>
          <a:bodyPr lIns="91420" tIns="45711" rIns="91420" bIns="45711"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charset="0"/>
                <a:ea typeface="MS Gothic" pitchFamily="49" charset="-128"/>
                <a:cs typeface="Arial Unicode MS"/>
              </a:rPr>
              <a:t>RECEITAS PRÓPRIAS GERADAS PELAS UG</a:t>
            </a:r>
            <a:endParaRPr lang="pt-BR" dirty="0"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1"/>
          <p:cNvSpPr txBox="1">
            <a:spLocks noChangeArrowheads="1"/>
          </p:cNvSpPr>
          <p:nvPr/>
        </p:nvSpPr>
        <p:spPr bwMode="auto">
          <a:xfrm>
            <a:off x="785786" y="1285860"/>
            <a:ext cx="7572375" cy="63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8" rIns="82936" bIns="41468">
            <a:spAutoFit/>
          </a:bodyPr>
          <a:lstStyle/>
          <a:p>
            <a:pPr algn="just" eaLnBrk="1">
              <a:lnSpc>
                <a:spcPct val="120000"/>
              </a:lnSpc>
              <a:spcAft>
                <a:spcPts val="1800"/>
              </a:spcAft>
              <a:buClr>
                <a:srgbClr val="000000"/>
              </a:buClr>
              <a:buSzPct val="100000"/>
              <a:buFontTx/>
              <a:buBlip>
                <a:blip r:embed="rId3"/>
              </a:buBlip>
              <a:tabLst>
                <a:tab pos="446088" algn="l"/>
              </a:tabLst>
              <a:defRPr/>
            </a:pPr>
            <a:r>
              <a:rPr lang="en-GB" sz="2400" dirty="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en-GB" sz="2400" dirty="0" err="1">
                <a:solidFill>
                  <a:srgbClr val="002060"/>
                </a:solidFill>
                <a:latin typeface="Calibri" pitchFamily="34" charset="0"/>
              </a:rPr>
              <a:t>Proveniente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 de recursos existentes no </a:t>
            </a:r>
            <a:r>
              <a:rPr lang="pt-BR" sz="2400" dirty="0" err="1">
                <a:solidFill>
                  <a:srgbClr val="002060"/>
                </a:solidFill>
                <a:latin typeface="Calibri" pitchFamily="34" charset="0"/>
              </a:rPr>
              <a:t>FEx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 e 	decorrentes de outras fontes de receitas </a:t>
            </a:r>
            <a:r>
              <a:rPr lang="pt-BR" sz="2400" dirty="0">
                <a:solidFill>
                  <a:srgbClr val="006600"/>
                </a:solidFill>
                <a:latin typeface="Calibri" pitchFamily="34" charset="0"/>
              </a:rPr>
              <a:t>(fontes 	ímpares).</a:t>
            </a:r>
          </a:p>
          <a:p>
            <a:pPr indent="446088" algn="just" eaLnBrk="1">
              <a:lnSpc>
                <a:spcPct val="120000"/>
              </a:lnSpc>
              <a:spcAft>
                <a:spcPts val="1800"/>
              </a:spcAft>
              <a:buClr>
                <a:srgbClr val="000000"/>
              </a:buClr>
              <a:buSzPct val="100000"/>
              <a:buFontTx/>
              <a:buBlip>
                <a:blip r:embed="rId3"/>
              </a:buBlip>
              <a:tabLst>
                <a:tab pos="446088" algn="l"/>
              </a:tabLst>
              <a:defRPr/>
            </a:pPr>
            <a:r>
              <a:rPr lang="pt-BR" sz="2400" dirty="0">
                <a:solidFill>
                  <a:srgbClr val="006600"/>
                </a:solidFill>
                <a:latin typeface="Calibri" pitchFamily="34" charset="0"/>
                <a:sym typeface="Wingdings" pitchFamily="2" charset="2"/>
              </a:rPr>
              <a:t>Solicitar crédito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conforme atribuições constantes do 	</a:t>
            </a:r>
            <a:r>
              <a:rPr lang="pt-BR" sz="2400" dirty="0">
                <a:solidFill>
                  <a:srgbClr val="006600"/>
                </a:solidFill>
                <a:latin typeface="Calibri" pitchFamily="34" charset="0"/>
                <a:sym typeface="Wingdings" pitchFamily="2" charset="2"/>
              </a:rPr>
              <a:t>Quadro de Responsabilidade dos ODS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,</a:t>
            </a:r>
            <a:r>
              <a:rPr lang="pt-BR" sz="2400" dirty="0">
                <a:latin typeface="Calibri" pitchFamily="34" charset="0"/>
                <a:sym typeface="Wingdings" pitchFamily="2" charset="2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contido nas 	Orientações  aos Agentes da Administração.</a:t>
            </a:r>
          </a:p>
          <a:p>
            <a:pPr indent="446088" algn="ctr" eaLnBrk="1">
              <a:lnSpc>
                <a:spcPct val="120000"/>
              </a:lnSpc>
              <a:spcAft>
                <a:spcPts val="1800"/>
              </a:spcAft>
              <a:buClr>
                <a:srgbClr val="000000"/>
              </a:buClr>
              <a:buSzPct val="100000"/>
              <a:tabLst>
                <a:tab pos="446088" algn="l"/>
              </a:tabLst>
              <a:defRPr/>
            </a:pPr>
            <a:r>
              <a:rPr lang="pt-BR" sz="24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ATENÇÃO!</a:t>
            </a:r>
          </a:p>
          <a:p>
            <a:pPr indent="446088" algn="ctr" eaLnBrk="1">
              <a:lnSpc>
                <a:spcPct val="120000"/>
              </a:lnSpc>
              <a:spcAft>
                <a:spcPts val="1800"/>
              </a:spcAft>
              <a:buClr>
                <a:srgbClr val="000000"/>
              </a:buClr>
              <a:buSzPct val="100000"/>
              <a:tabLst>
                <a:tab pos="446088" algn="l"/>
              </a:tabLst>
              <a:defRPr/>
            </a:pPr>
            <a:r>
              <a:rPr lang="pt-BR" sz="24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Recursos para a manutenção da vida vegetativa dos Hotéis de Trânsito estão sendo atendidos pela DAP/DGP, desde 2021. Solicitar àquele ODS.</a:t>
            </a:r>
          </a:p>
          <a:p>
            <a:pPr algn="just" eaLnBrk="1">
              <a:lnSpc>
                <a:spcPct val="120000"/>
              </a:lnSpc>
              <a:spcBef>
                <a:spcPts val="1088"/>
              </a:spcBef>
              <a:buClr>
                <a:srgbClr val="000000"/>
              </a:buClr>
              <a:buSzPct val="100000"/>
              <a:buFontTx/>
              <a:buBlip>
                <a:blip r:embed="rId3"/>
              </a:buBlip>
              <a:defRPr/>
            </a:pPr>
            <a:endParaRPr lang="pt-BR" sz="2400" dirty="0">
              <a:solidFill>
                <a:srgbClr val="002060"/>
              </a:solidFill>
              <a:latin typeface="Calibri" pitchFamily="34" charset="0"/>
            </a:endParaRP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 sz="2400" dirty="0">
              <a:latin typeface="Calibri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14348" y="214292"/>
            <a:ext cx="7715304" cy="49872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0684" tIns="50344" rIns="100684" bIns="50344" anchor="ctr"/>
          <a:lstStyle/>
          <a:p>
            <a:pPr algn="ctr" defTabSz="9135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charset="0"/>
                <a:ea typeface="MS Gothic" pitchFamily="49" charset="-128"/>
                <a:cs typeface="Arial Unicode MS"/>
              </a:rPr>
              <a:t>RECURSOS GERIDOS PELOS ODS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611188" y="1247775"/>
            <a:ext cx="78486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91420" tIns="45711" rIns="91420" bIns="45711">
            <a:spAutoFit/>
          </a:bodyPr>
          <a:lstStyle/>
          <a:p>
            <a:pPr marL="380920" indent="-380920" algn="just" eaLnBrk="1" hangingPunct="1">
              <a:spcBef>
                <a:spcPct val="80000"/>
              </a:spcBef>
              <a:defRPr/>
            </a:pPr>
            <a:endParaRPr lang="en-GB" sz="24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  <a:p>
            <a:pPr marL="380920" indent="-380920" algn="just" eaLnBrk="1" hangingPunct="1">
              <a:spcBef>
                <a:spcPct val="80000"/>
              </a:spcBef>
              <a:buFontTx/>
              <a:buBlip>
                <a:blip r:embed="rId3"/>
              </a:buBlip>
              <a:defRPr/>
            </a:pPr>
            <a:r>
              <a:rPr lang="pt-BR" sz="2400" dirty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Despesas do exercício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: sub-repasse automático pelo Fundo do Exército em até </a:t>
            </a:r>
            <a:r>
              <a:rPr lang="pt-BR" sz="2400" dirty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8 (oito) dias úteis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após a liquidação da despesa.</a:t>
            </a:r>
          </a:p>
          <a:p>
            <a:pPr marL="380920" indent="-380920" algn="just" eaLnBrk="1" hangingPunct="1">
              <a:spcBef>
                <a:spcPct val="80000"/>
              </a:spcBef>
              <a:buFontTx/>
              <a:buBlip>
                <a:blip r:embed="rId3"/>
              </a:buBlip>
              <a:defRPr/>
            </a:pPr>
            <a:r>
              <a:rPr lang="pt-BR" sz="2400" dirty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Numerário não utilizado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no prazo de </a:t>
            </a:r>
            <a:r>
              <a:rPr lang="pt-BR" sz="2400" dirty="0">
                <a:solidFill>
                  <a:srgbClr val="006600"/>
                </a:solidFill>
                <a:latin typeface="Calibri" pitchFamily="34" charset="0"/>
                <a:cs typeface="Arial" pitchFamily="34" charset="0"/>
              </a:rPr>
              <a:t>2 (dois) dias úteis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deverá ser devolvido por meio de PF, utilizando-se a opção “DEVRECFIN”. A devolução será para o Fundo do Exército (UG 167086).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714348" y="214292"/>
            <a:ext cx="7715304" cy="49872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0684" tIns="50344" rIns="100684" bIns="50344" anchor="ctr"/>
          <a:lstStyle/>
          <a:p>
            <a:pPr algn="ctr" defTabSz="9135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charset="0"/>
                <a:ea typeface="MS Gothic" pitchFamily="49" charset="-128"/>
                <a:cs typeface="Arial Unicode MS"/>
              </a:rPr>
              <a:t>TRANSFERÊNCIAS FINANCEIRAS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928688" y="2986835"/>
            <a:ext cx="7286625" cy="317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91420" tIns="45711" rIns="91420" bIns="45711">
            <a:spAutoFit/>
          </a:bodyPr>
          <a:lstStyle/>
          <a:p>
            <a:pPr marL="380920" indent="-380920" algn="just"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Quanto à contabilização das receitas e aplicações financeiras, considerando o não detalhamento de fontes de recursos e a desvinculação das receitas de suas origens, o módulo “Receita” e “Aplicações Financeiras”, de responsabilidade da Diretoria de Contabilidade (D </a:t>
            </a:r>
            <a:r>
              <a:rPr lang="pt-BR" sz="2000" dirty="0" err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Cont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) serão descontinuados, desobrigando às UGE ao cadastro dos contratos de receitas no módulo “Receita” e a D </a:t>
            </a:r>
            <a:r>
              <a:rPr lang="pt-BR" sz="2000" dirty="0" err="1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Cont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 providenciará a desvinculação e transferência dos saldos de aplicações financeiras das UGE, existentes no módulo “Aplicações Financeiras”, para as fontes de recursos de livre aplicação do Fundo do Exército;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714348" y="214292"/>
            <a:ext cx="7715304" cy="49872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0684" tIns="50344" rIns="100684" bIns="50344" anchor="ctr"/>
          <a:lstStyle/>
          <a:p>
            <a:pPr algn="ctr" defTabSz="91354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charset="0"/>
                <a:ea typeface="MS Gothic" pitchFamily="49" charset="-128"/>
                <a:cs typeface="Arial Unicode MS"/>
              </a:rPr>
              <a:t>APLICAÇÕES FINANCEIRAS</a:t>
            </a:r>
          </a:p>
        </p:txBody>
      </p:sp>
      <p:sp>
        <p:nvSpPr>
          <p:cNvPr id="40964" name="Retângulo de cantos arredondados 16"/>
          <p:cNvSpPr>
            <a:spLocks noChangeArrowheads="1"/>
          </p:cNvSpPr>
          <p:nvPr/>
        </p:nvSpPr>
        <p:spPr bwMode="auto">
          <a:xfrm>
            <a:off x="3000375" y="1214422"/>
            <a:ext cx="2857500" cy="511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marL="765175" indent="-765175" algn="ctr" eaLnBrk="1" hangingPunct="1">
              <a:tabLst>
                <a:tab pos="765175" algn="l"/>
              </a:tabLst>
            </a:pPr>
            <a:r>
              <a:rPr lang="pt-BR" sz="2400" dirty="0">
                <a:latin typeface="Arial" charset="0"/>
              </a:rPr>
              <a:t>Recursos das UG</a:t>
            </a:r>
          </a:p>
        </p:txBody>
      </p:sp>
      <p:sp>
        <p:nvSpPr>
          <p:cNvPr id="40965" name="AutoShape 13" descr="Resultado de imagem para bradesco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0966" name="AutoShape 15" descr="Resultado de imagem para bradesco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0967" name="AutoShape 17" descr="Resultado de imagem para bradesco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40968" name="AutoShape 19" descr="Resultado de imagem para bradesco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/>
          </a:p>
        </p:txBody>
      </p:sp>
      <p:pic>
        <p:nvPicPr>
          <p:cNvPr id="40969" name="Picture 3" descr="C:\Documents and Settings\dgo_gabadj1\Desktop\parceiro_poup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7418" y="2000240"/>
            <a:ext cx="19304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488950" y="2000250"/>
            <a:ext cx="8166100" cy="1670594"/>
          </a:xfrm>
          <a:prstGeom prst="rect">
            <a:avLst/>
          </a:prstGeom>
          <a:noFill/>
          <a:ln w="360000">
            <a:noFill/>
            <a:round/>
            <a:headEnd/>
            <a:tailEnd/>
          </a:ln>
        </p:spPr>
        <p:txBody>
          <a:bodyPr lIns="81579" tIns="42422" rIns="81579" bIns="42422">
            <a:spAutoFit/>
          </a:bodyPr>
          <a:lstStyle/>
          <a:p>
            <a:pPr marL="160338" indent="-20638" algn="just" defTabSz="403225" eaLnBrk="1">
              <a:lnSpc>
                <a:spcPct val="106000"/>
              </a:lnSpc>
              <a:spcAft>
                <a:spcPts val="1638"/>
              </a:spcAft>
              <a:buClr>
                <a:srgbClr val="002060"/>
              </a:buClr>
              <a:buSzPct val="100000"/>
              <a:buFontTx/>
              <a:buBlip>
                <a:blip r:embed="rId2"/>
              </a:buBlip>
              <a:tabLst>
                <a:tab pos="652463" algn="l"/>
                <a:tab pos="1309688" algn="l"/>
                <a:tab pos="1966913" algn="l"/>
                <a:tab pos="2620963" algn="l"/>
                <a:tab pos="3278188" algn="l"/>
                <a:tab pos="3935413" algn="l"/>
                <a:tab pos="4591050" algn="l"/>
                <a:tab pos="5246688" algn="l"/>
                <a:tab pos="5903913" algn="l"/>
                <a:tab pos="6559550" algn="l"/>
                <a:tab pos="7215188" algn="l"/>
              </a:tabLst>
            </a:pPr>
            <a:r>
              <a:rPr lang="pt-BR" sz="2400" dirty="0">
                <a:solidFill>
                  <a:srgbClr val="3366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4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Crédito descentralizado pelo </a:t>
            </a:r>
            <a:r>
              <a:rPr lang="pt-BR" sz="2400" dirty="0" err="1">
                <a:solidFill>
                  <a:srgbClr val="6699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FEx</a:t>
            </a:r>
            <a:r>
              <a:rPr lang="pt-BR" sz="2400" dirty="0">
                <a:solidFill>
                  <a:srgbClr val="6699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pt-BR" sz="2400" dirty="0">
                <a:solidFill>
                  <a:srgbClr val="191966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60338" indent="-20638" algn="just" defTabSz="403225" eaLnBrk="1">
              <a:lnSpc>
                <a:spcPct val="106000"/>
              </a:lnSpc>
              <a:spcAft>
                <a:spcPts val="1638"/>
              </a:spcAft>
              <a:buSzPct val="100000"/>
              <a:buFontTx/>
              <a:buBlip>
                <a:blip r:embed="rId2"/>
              </a:buBlip>
              <a:tabLst>
                <a:tab pos="652463" algn="l"/>
                <a:tab pos="1309688" algn="l"/>
                <a:tab pos="1966913" algn="l"/>
                <a:tab pos="2620963" algn="l"/>
                <a:tab pos="3278188" algn="l"/>
                <a:tab pos="3935413" algn="l"/>
                <a:tab pos="4591050" algn="l"/>
                <a:tab pos="5246688" algn="l"/>
                <a:tab pos="5903913" algn="l"/>
                <a:tab pos="6559550" algn="l"/>
                <a:tab pos="7215188" algn="l"/>
              </a:tabLst>
            </a:pPr>
            <a:r>
              <a:rPr lang="pt-BR" sz="2400" dirty="0">
                <a:solidFill>
                  <a:srgbClr val="191966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Processo deverá ser lançado no </a:t>
            </a:r>
            <a:r>
              <a:rPr lang="pt-BR" sz="2400" dirty="0">
                <a:solidFill>
                  <a:srgbClr val="6699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SISADE.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60338" indent="-20638" algn="just" defTabSz="403225" eaLnBrk="1">
              <a:lnSpc>
                <a:spcPct val="106000"/>
              </a:lnSpc>
              <a:spcAft>
                <a:spcPts val="1638"/>
              </a:spcAft>
              <a:buSzPct val="100000"/>
              <a:buFontTx/>
              <a:buBlip>
                <a:blip r:embed="rId2"/>
              </a:buBlip>
              <a:tabLst>
                <a:tab pos="652463" algn="l"/>
                <a:tab pos="1309688" algn="l"/>
                <a:tab pos="1966913" algn="l"/>
                <a:tab pos="2620963" algn="l"/>
                <a:tab pos="3278188" algn="l"/>
                <a:tab pos="3935413" algn="l"/>
                <a:tab pos="4591050" algn="l"/>
                <a:tab pos="5246688" algn="l"/>
                <a:tab pos="5903913" algn="l"/>
                <a:tab pos="6559550" algn="l"/>
                <a:tab pos="7215188" algn="l"/>
              </a:tabLst>
            </a:pPr>
            <a:r>
              <a:rPr lang="pt-BR" sz="2400" dirty="0">
                <a:solidFill>
                  <a:srgbClr val="191966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Solicitações através de </a:t>
            </a:r>
            <a:r>
              <a:rPr lang="pt-BR" sz="2400" dirty="0" err="1">
                <a:solidFill>
                  <a:srgbClr val="191966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DIEx</a:t>
            </a:r>
            <a:r>
              <a:rPr lang="pt-BR" sz="2400" dirty="0">
                <a:solidFill>
                  <a:srgbClr val="191966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NÃO</a:t>
            </a:r>
            <a:r>
              <a:rPr lang="pt-BR" sz="2400" dirty="0">
                <a:solidFill>
                  <a:srgbClr val="191966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SERÃO ATENDIDAS! </a:t>
            </a:r>
            <a:endParaRPr lang="pt-BR" sz="2400" dirty="0">
              <a:solidFill>
                <a:srgbClr val="191966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83585" y="21041"/>
            <a:ext cx="7580160" cy="407563"/>
          </a:xfrm>
          <a:prstGeom prst="rect">
            <a:avLst/>
          </a:prstGeom>
          <a:noFill/>
          <a:ln w="360000">
            <a:noFill/>
            <a:round/>
            <a:headEnd/>
            <a:tailEnd/>
          </a:ln>
        </p:spPr>
        <p:txBody>
          <a:bodyPr lIns="81579" tIns="40790" rIns="81579" bIns="40790"/>
          <a:lstStyle/>
          <a:p>
            <a:pPr algn="ctr" defTabSz="407357" eaLnBrk="1" fontAlgn="auto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</a:tabLst>
              <a:defRPr/>
            </a:pPr>
            <a:r>
              <a:rPr lang="pt-BR" sz="40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INDENIZAÇÃO DE DANOS</a:t>
            </a:r>
          </a:p>
        </p:txBody>
      </p:sp>
      <p:sp>
        <p:nvSpPr>
          <p:cNvPr id="45060" name="CaixaDeTexto 9"/>
          <p:cNvSpPr txBox="1">
            <a:spLocks noChangeArrowheads="1"/>
          </p:cNvSpPr>
          <p:nvPr/>
        </p:nvSpPr>
        <p:spPr bwMode="auto">
          <a:xfrm>
            <a:off x="488950" y="4978400"/>
            <a:ext cx="810101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marL="160338" algn="ctr" eaLnBrk="1" hangingPunct="1"/>
            <a:r>
              <a:rPr lang="pt-BR" sz="240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sz="2400" u="sng">
              <a:solidFill>
                <a:srgbClr val="3366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60338" algn="just" eaLnBrk="1" hangingPunct="1">
              <a:buClr>
                <a:srgbClr val="002060"/>
              </a:buClr>
              <a:buFontTx/>
              <a:buBlip>
                <a:blip r:embed="rId2"/>
              </a:buBlip>
            </a:pPr>
            <a:r>
              <a:rPr lang="pt-BR" sz="2400">
                <a:solidFill>
                  <a:srgbClr val="3366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40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Crédito descentralizado pelo </a:t>
            </a:r>
            <a:r>
              <a:rPr lang="pt-BR" sz="2400">
                <a:solidFill>
                  <a:srgbClr val="6699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COLOG.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979613" y="1290638"/>
            <a:ext cx="5357812" cy="454025"/>
          </a:xfrm>
          <a:prstGeom prst="round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lIns="91350" tIns="45677" rIns="91350" bIns="45677" anchor="ctr"/>
          <a:lstStyle/>
          <a:p>
            <a:pPr algn="ctr" defTabSz="828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kern="0" dirty="0">
                <a:solidFill>
                  <a:srgbClr val="002060"/>
                </a:solidFill>
                <a:latin typeface="Calibri"/>
                <a:cs typeface="+mn-cs"/>
              </a:rPr>
              <a:t>DANOS EM VEÍCULOS CIVIS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990725" y="4530725"/>
            <a:ext cx="5357813" cy="454025"/>
          </a:xfrm>
          <a:prstGeom prst="round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lIns="91350" tIns="45677" rIns="91350" bIns="45677" anchor="ctr"/>
          <a:lstStyle/>
          <a:p>
            <a:pPr algn="ctr" defTabSz="8288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kern="0" dirty="0">
                <a:solidFill>
                  <a:srgbClr val="002060"/>
                </a:solidFill>
                <a:latin typeface="Calibri"/>
                <a:cs typeface="+mn-cs"/>
              </a:rPr>
              <a:t>DANOS EM VIATURAS MILITARES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4830763" y="901700"/>
            <a:ext cx="3887787" cy="180657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upo 41"/>
          <p:cNvGrpSpPr>
            <a:grpSpLocks/>
          </p:cNvGrpSpPr>
          <p:nvPr/>
        </p:nvGrpSpPr>
        <p:grpSpPr bwMode="auto">
          <a:xfrm>
            <a:off x="280988" y="971550"/>
            <a:ext cx="8618537" cy="769938"/>
            <a:chOff x="309638" y="879993"/>
            <a:chExt cx="9501254" cy="1177266"/>
          </a:xfrm>
        </p:grpSpPr>
        <p:sp>
          <p:nvSpPr>
            <p:cNvPr id="43" name="Retângulo 42"/>
            <p:cNvSpPr/>
            <p:nvPr/>
          </p:nvSpPr>
          <p:spPr bwMode="auto">
            <a:xfrm>
              <a:off x="309638" y="882023"/>
              <a:ext cx="9501254" cy="642942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sx="101000" sy="101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 defTabSz="91268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6111" name="CaixaDeTexto 13"/>
            <p:cNvSpPr txBox="1">
              <a:spLocks noChangeArrowheads="1"/>
            </p:cNvSpPr>
            <p:nvPr/>
          </p:nvSpPr>
          <p:spPr bwMode="auto">
            <a:xfrm>
              <a:off x="2255833" y="879993"/>
              <a:ext cx="5695421" cy="117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1225" eaLnBrk="1" hangingPunct="1"/>
              <a:r>
                <a:rPr lang="pt-BR" sz="2200">
                  <a:solidFill>
                    <a:srgbClr val="FFFF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OM APURA AS CAUSAS (SIND E PT, IT, IPM)</a:t>
              </a:r>
            </a:p>
            <a:p>
              <a:pPr algn="ctr" defTabSz="911225" eaLnBrk="1" hangingPunct="1"/>
              <a:endParaRPr lang="pt-BR" sz="2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5" name="Seta para baixo 44"/>
          <p:cNvSpPr/>
          <p:nvPr/>
        </p:nvSpPr>
        <p:spPr bwMode="auto">
          <a:xfrm>
            <a:off x="878375" y="1491502"/>
            <a:ext cx="1555211" cy="37792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2867" tIns="41434" rIns="82867" bIns="41434"/>
          <a:lstStyle/>
          <a:p>
            <a:pPr algn="ctr" defTabSz="9126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3" name="Grupo 24"/>
          <p:cNvGrpSpPr/>
          <p:nvPr/>
        </p:nvGrpSpPr>
        <p:grpSpPr>
          <a:xfrm>
            <a:off x="6074303" y="2569014"/>
            <a:ext cx="2822734" cy="3070245"/>
            <a:chOff x="5254626" y="2791395"/>
            <a:chExt cx="4572032" cy="36120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7" name="Retângulo 46"/>
            <p:cNvSpPr/>
            <p:nvPr/>
          </p:nvSpPr>
          <p:spPr bwMode="auto">
            <a:xfrm>
              <a:off x="5254626" y="2791395"/>
              <a:ext cx="4572032" cy="3612019"/>
            </a:xfrm>
            <a:prstGeom prst="rect">
              <a:avLst/>
            </a:prstGeom>
            <a:solidFill>
              <a:srgbClr val="FFFF66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defTabSz="913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srgbClr val="000000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5254626" y="3447146"/>
              <a:ext cx="4572032" cy="1375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911225" eaLnBrk="1" hangingPunct="1">
                <a:spcAft>
                  <a:spcPts val="0"/>
                </a:spcAft>
                <a:buClr>
                  <a:srgbClr val="FF0000"/>
                </a:buClr>
                <a:buFontTx/>
                <a:buBlip>
                  <a:blip r:embed="rId2"/>
                </a:buBlip>
                <a:defRPr/>
              </a:pPr>
              <a:endParaRPr lang="pt-BR" sz="1400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just" defTabSz="911225" eaLnBrk="1" hangingPunct="1">
                <a:spcAft>
                  <a:spcPts val="0"/>
                </a:spcAft>
                <a:buClr>
                  <a:srgbClr val="FF0000"/>
                </a:buClr>
                <a:buFontTx/>
                <a:buBlip>
                  <a:blip r:embed="rId2"/>
                </a:buBlip>
                <a:defRPr/>
              </a:pPr>
              <a:r>
                <a:rPr lang="pt-BR" sz="1400" dirty="0">
                  <a:solidFill>
                    <a:srgbClr val="0000FF"/>
                  </a:solidFill>
                  <a:latin typeface="Calibri" pitchFamily="34" charset="0"/>
                </a:rPr>
                <a:t> Recebimento dos valores ou solicitação de inscrição na dívida ativa da União.</a:t>
              </a:r>
            </a:p>
            <a:p>
              <a:pPr algn="ctr" defTabSz="91373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dirty="0">
                <a:solidFill>
                  <a:srgbClr val="000000"/>
                </a:solidFill>
                <a:latin typeface="Arial"/>
                <a:cs typeface="Arial Unicode MS"/>
              </a:endParaRPr>
            </a:p>
          </p:txBody>
        </p:sp>
      </p:grpSp>
      <p:grpSp>
        <p:nvGrpSpPr>
          <p:cNvPr id="4" name="Grupo 25"/>
          <p:cNvGrpSpPr>
            <a:grpSpLocks/>
          </p:cNvGrpSpPr>
          <p:nvPr/>
        </p:nvGrpSpPr>
        <p:grpSpPr bwMode="auto">
          <a:xfrm>
            <a:off x="138113" y="2420938"/>
            <a:ext cx="2851150" cy="3408827"/>
            <a:chOff x="396842" y="2677515"/>
            <a:chExt cx="4429156" cy="4808030"/>
          </a:xfrm>
        </p:grpSpPr>
        <p:sp>
          <p:nvSpPr>
            <p:cNvPr id="50" name="Retângulo 49"/>
            <p:cNvSpPr/>
            <p:nvPr/>
          </p:nvSpPr>
          <p:spPr bwMode="auto">
            <a:xfrm>
              <a:off x="396842" y="2677515"/>
              <a:ext cx="4429156" cy="4545398"/>
            </a:xfrm>
            <a:prstGeom prst="rect">
              <a:avLst/>
            </a:prstGeom>
            <a:solidFill>
              <a:srgbClr val="FFFF66">
                <a:alpha val="94902"/>
              </a:srgbClr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defTabSz="912689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endParaRPr>
            </a:p>
            <a:p>
              <a:pPr algn="ctr" defTabSz="912689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endParaRPr>
            </a:p>
            <a:p>
              <a:pPr algn="ctr" defTabSz="912689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endParaRPr>
            </a:p>
            <a:p>
              <a:pPr algn="ctr" defTabSz="912689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endParaRPr>
            </a:p>
            <a:p>
              <a:pPr algn="ctr" defTabSz="91268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46107" name="CaixaDeTexto 23"/>
            <p:cNvSpPr txBox="1">
              <a:spLocks noChangeArrowheads="1"/>
            </p:cNvSpPr>
            <p:nvPr/>
          </p:nvSpPr>
          <p:spPr bwMode="auto">
            <a:xfrm>
              <a:off x="573016" y="2884001"/>
              <a:ext cx="4227830" cy="4601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defTabSz="911225" eaLnBrk="1" hangingPunct="1">
                <a:spcAft>
                  <a:spcPts val="600"/>
                </a:spcAft>
                <a:buClr>
                  <a:srgbClr val="FF0000"/>
                </a:buClr>
                <a:buFontTx/>
                <a:buBlip>
                  <a:blip r:embed="rId2"/>
                </a:buBlip>
              </a:pPr>
              <a:r>
                <a:rPr lang="pt-BR" sz="1400" dirty="0">
                  <a:solidFill>
                    <a:srgbClr val="0000FF"/>
                  </a:solidFill>
                  <a:latin typeface="Calibri" pitchFamily="34" charset="0"/>
                </a:rPr>
                <a:t> A OM lança no SISADE os dados do processo – “Indenização de dano causado a veículo de terceiro envolvendo viatura militar” e encaminha à RM para análise;</a:t>
              </a:r>
            </a:p>
            <a:p>
              <a:pPr algn="just" defTabSz="911225" eaLnBrk="1" hangingPunct="1">
                <a:spcAft>
                  <a:spcPts val="600"/>
                </a:spcAft>
                <a:buClr>
                  <a:srgbClr val="FF0000"/>
                </a:buClr>
                <a:buFontTx/>
                <a:buBlip>
                  <a:blip r:embed="rId2"/>
                </a:buBlip>
              </a:pPr>
              <a:r>
                <a:rPr lang="pt-BR" sz="1400" dirty="0">
                  <a:solidFill>
                    <a:srgbClr val="0000FF"/>
                  </a:solidFill>
                  <a:latin typeface="Calibri" pitchFamily="34" charset="0"/>
                </a:rPr>
                <a:t> Após aprovação pela RM, o </a:t>
              </a:r>
              <a:r>
                <a:rPr lang="pt-BR" sz="1400" dirty="0" err="1">
                  <a:solidFill>
                    <a:srgbClr val="0000FF"/>
                  </a:solidFill>
                  <a:latin typeface="Calibri" pitchFamily="34" charset="0"/>
                </a:rPr>
                <a:t>FEx</a:t>
              </a:r>
              <a:r>
                <a:rPr lang="pt-BR" sz="1400" dirty="0">
                  <a:solidFill>
                    <a:srgbClr val="0000FF"/>
                  </a:solidFill>
                  <a:latin typeface="Calibri" pitchFamily="34" charset="0"/>
                </a:rPr>
                <a:t> concede o crédito;</a:t>
              </a:r>
            </a:p>
            <a:p>
              <a:pPr algn="just" defTabSz="911225" eaLnBrk="1" hangingPunct="1">
                <a:buClr>
                  <a:srgbClr val="FF0000"/>
                </a:buClr>
                <a:buFontTx/>
                <a:buBlip>
                  <a:blip r:embed="rId2"/>
                </a:buBlip>
              </a:pPr>
              <a:r>
                <a:rPr lang="pt-BR" sz="1400" dirty="0">
                  <a:solidFill>
                    <a:srgbClr val="0000FF"/>
                  </a:solidFill>
                  <a:latin typeface="Calibri" pitchFamily="34" charset="0"/>
                </a:rPr>
                <a:t> UG desconta do militar responsável, até o ressarcimento integral dos valores;</a:t>
              </a:r>
            </a:p>
            <a:p>
              <a:pPr algn="just" defTabSz="911225" eaLnBrk="1" hangingPunct="1">
                <a:buClr>
                  <a:srgbClr val="FF0000"/>
                </a:buClr>
                <a:buFontTx/>
                <a:buBlip>
                  <a:blip r:embed="rId2"/>
                </a:buBlip>
              </a:pPr>
              <a:r>
                <a:rPr lang="pt-BR" sz="1400" dirty="0">
                  <a:solidFill>
                    <a:srgbClr val="0000FF"/>
                  </a:solidFill>
                  <a:latin typeface="Calibri" pitchFamily="34" charset="0"/>
                </a:rPr>
                <a:t> Inserir os dados do processo também no SISADE.</a:t>
              </a:r>
            </a:p>
            <a:p>
              <a:pPr algn="just" defTabSz="911225" eaLnBrk="1" hangingPunct="1">
                <a:buClr>
                  <a:srgbClr val="FF0000"/>
                </a:buClr>
                <a:buFontTx/>
                <a:buBlip>
                  <a:blip r:embed="rId2"/>
                </a:buBlip>
              </a:pPr>
              <a:endParaRPr lang="pt-BR" sz="14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upo 27"/>
          <p:cNvGrpSpPr>
            <a:grpSpLocks/>
          </p:cNvGrpSpPr>
          <p:nvPr/>
        </p:nvGrpSpPr>
        <p:grpSpPr bwMode="auto">
          <a:xfrm>
            <a:off x="3168650" y="2568575"/>
            <a:ext cx="2800350" cy="3071813"/>
            <a:chOff x="209750" y="2356001"/>
            <a:chExt cx="4429149" cy="7069783"/>
          </a:xfrm>
        </p:grpSpPr>
        <p:sp>
          <p:nvSpPr>
            <p:cNvPr id="53" name="Retângulo 52"/>
            <p:cNvSpPr/>
            <p:nvPr/>
          </p:nvSpPr>
          <p:spPr bwMode="auto">
            <a:xfrm>
              <a:off x="209750" y="2356001"/>
              <a:ext cx="4429149" cy="7069783"/>
            </a:xfrm>
            <a:prstGeom prst="rect">
              <a:avLst/>
            </a:prstGeom>
            <a:solidFill>
              <a:srgbClr val="FFFF66">
                <a:alpha val="94902"/>
              </a:srgbClr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sx="101000" sy="101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defTabSz="912689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endParaRPr>
            </a:p>
            <a:p>
              <a:pPr algn="ctr" defTabSz="912689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endParaRPr>
            </a:p>
            <a:p>
              <a:pPr algn="ctr" defTabSz="912689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endParaRPr>
            </a:p>
            <a:p>
              <a:pPr algn="ctr" defTabSz="912689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pt-B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endParaRPr>
            </a:p>
            <a:p>
              <a:pPr algn="ctr" defTabSz="91268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367935" y="2630025"/>
              <a:ext cx="4168020" cy="5170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911225" eaLnBrk="1" hangingPunct="1">
                <a:spcAft>
                  <a:spcPts val="0"/>
                </a:spcAft>
                <a:buClr>
                  <a:srgbClr val="FF0000"/>
                </a:buClr>
                <a:buFontTx/>
                <a:buBlip>
                  <a:blip r:embed="rId2"/>
                </a:buBlip>
                <a:defRPr/>
              </a:pPr>
              <a:r>
                <a:rPr lang="pt-BR" sz="1400" dirty="0">
                  <a:solidFill>
                    <a:srgbClr val="0000FF"/>
                  </a:solidFill>
                  <a:latin typeface="Calibri" pitchFamily="34" charset="0"/>
                </a:rPr>
                <a:t> A OM lança no SISADE os dados do processo e encaminha à RM para análise; e</a:t>
              </a:r>
            </a:p>
            <a:p>
              <a:pPr algn="just" defTabSz="911225" eaLnBrk="1" hangingPunct="1">
                <a:spcAft>
                  <a:spcPts val="0"/>
                </a:spcAft>
                <a:buClr>
                  <a:srgbClr val="FF0000"/>
                </a:buClr>
                <a:buFontTx/>
                <a:buBlip>
                  <a:blip r:embed="rId2"/>
                </a:buBlip>
                <a:defRPr/>
              </a:pPr>
              <a:endParaRPr lang="pt-BR" sz="1400" dirty="0">
                <a:solidFill>
                  <a:srgbClr val="0000FF"/>
                </a:solidFill>
                <a:latin typeface="Calibri" pitchFamily="34" charset="0"/>
              </a:endParaRPr>
            </a:p>
            <a:p>
              <a:pPr algn="just" defTabSz="911225" eaLnBrk="1" hangingPunct="1">
                <a:spcAft>
                  <a:spcPts val="0"/>
                </a:spcAft>
                <a:buClr>
                  <a:srgbClr val="FF0000"/>
                </a:buClr>
                <a:buFontTx/>
                <a:buBlip>
                  <a:blip r:embed="rId2"/>
                </a:buBlip>
                <a:defRPr/>
              </a:pPr>
              <a:r>
                <a:rPr lang="pt-BR" sz="1400" dirty="0">
                  <a:solidFill>
                    <a:srgbClr val="0000FF"/>
                  </a:solidFill>
                  <a:latin typeface="Calibri" pitchFamily="34" charset="0"/>
                </a:rPr>
                <a:t> Após aprovação pela RM, o </a:t>
              </a:r>
              <a:r>
                <a:rPr lang="pt-BR" sz="1400" dirty="0" err="1">
                  <a:solidFill>
                    <a:srgbClr val="0000FF"/>
                  </a:solidFill>
                  <a:latin typeface="Calibri" pitchFamily="34" charset="0"/>
                </a:rPr>
                <a:t>FEx</a:t>
              </a:r>
              <a:r>
                <a:rPr lang="pt-BR" sz="1400" dirty="0">
                  <a:solidFill>
                    <a:srgbClr val="0000FF"/>
                  </a:solidFill>
                  <a:latin typeface="Calibri" pitchFamily="34" charset="0"/>
                </a:rPr>
                <a:t> concede o crédito.</a:t>
              </a:r>
            </a:p>
            <a:p>
              <a:pPr algn="just" defTabSz="91268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dirty="0">
                <a:solidFill>
                  <a:srgbClr val="002060"/>
                </a:solidFill>
                <a:latin typeface="Arial Black" pitchFamily="34" charset="0"/>
                <a:cs typeface="+mn-cs"/>
              </a:endParaRPr>
            </a:p>
            <a:p>
              <a:pPr algn="just" defTabSz="91268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endParaRPr>
            </a:p>
            <a:p>
              <a:pPr algn="just" defTabSz="91268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+mn-cs"/>
              </a:endParaRPr>
            </a:p>
            <a:p>
              <a:pPr algn="just" defTabSz="91268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dirty="0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55" name="Seta para baixo 54"/>
          <p:cNvSpPr/>
          <p:nvPr/>
        </p:nvSpPr>
        <p:spPr bwMode="auto">
          <a:xfrm>
            <a:off x="3794399" y="1491502"/>
            <a:ext cx="1555211" cy="37792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2867" tIns="41434" rIns="82867" bIns="41434"/>
          <a:lstStyle/>
          <a:p>
            <a:pPr algn="ctr" defTabSz="9126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6" name="Seta para baixo 55"/>
          <p:cNvSpPr/>
          <p:nvPr/>
        </p:nvSpPr>
        <p:spPr bwMode="auto">
          <a:xfrm>
            <a:off x="6747102" y="1491502"/>
            <a:ext cx="1555211" cy="377926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82867" tIns="41434" rIns="82867" bIns="41434"/>
          <a:lstStyle/>
          <a:p>
            <a:pPr algn="ctr" defTabSz="9126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7" name="Retângulo 56"/>
          <p:cNvSpPr/>
          <p:nvPr/>
        </p:nvSpPr>
        <p:spPr bwMode="auto">
          <a:xfrm>
            <a:off x="141288" y="6072188"/>
            <a:ext cx="8788400" cy="792162"/>
          </a:xfrm>
          <a:prstGeom prst="rect">
            <a:avLst/>
          </a:prstGeom>
        </p:spPr>
        <p:txBody>
          <a:bodyPr lIns="82894" tIns="41446" rIns="82894" bIns="41446">
            <a:spAutoFit/>
          </a:bodyPr>
          <a:lstStyle/>
          <a:p>
            <a:pPr algn="just" defTabSz="913737" eaLnBrk="1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  <a:defRPr/>
            </a:pPr>
            <a:r>
              <a:rPr lang="en-GB" sz="1600" cap="all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 Unicode MS"/>
              </a:rPr>
              <a:t> </a:t>
            </a:r>
            <a:r>
              <a:rPr lang="en-GB" sz="2000" cap="all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P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ort</a:t>
            </a:r>
            <a:r>
              <a:rPr lang="en-GB" sz="2000" cap="all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 039 – </a:t>
            </a:r>
            <a:r>
              <a:rPr lang="en-GB" sz="2000" cap="all" dirty="0" err="1">
                <a:solidFill>
                  <a:srgbClr val="002060"/>
                </a:solidFill>
                <a:latin typeface="Calibri" pitchFamily="34" charset="0"/>
                <a:cs typeface="Arial Unicode MS"/>
              </a:rPr>
              <a:t>C</a:t>
            </a:r>
            <a:r>
              <a:rPr lang="en-GB" sz="2000" dirty="0" err="1">
                <a:solidFill>
                  <a:srgbClr val="002060"/>
                </a:solidFill>
                <a:latin typeface="Calibri" pitchFamily="34" charset="0"/>
                <a:cs typeface="Arial Unicode MS"/>
              </a:rPr>
              <a:t>mt</a:t>
            </a:r>
            <a:r>
              <a:rPr lang="en-GB" sz="2000" cap="all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 E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x</a:t>
            </a:r>
            <a:r>
              <a:rPr lang="en-GB" sz="2000" cap="all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,  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de</a:t>
            </a:r>
            <a:r>
              <a:rPr lang="en-GB" sz="2000" cap="all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 28 JAN 10 (IG 10 - 44); </a:t>
            </a:r>
            <a:r>
              <a:rPr lang="en-GB" sz="2000" cap="all" dirty="0" err="1">
                <a:solidFill>
                  <a:srgbClr val="002060"/>
                </a:solidFill>
                <a:latin typeface="Calibri" pitchFamily="34" charset="0"/>
                <a:cs typeface="Arial Unicode MS"/>
              </a:rPr>
              <a:t>M</a:t>
            </a:r>
            <a:r>
              <a:rPr lang="en-GB" sz="2000" dirty="0" err="1">
                <a:solidFill>
                  <a:srgbClr val="002060"/>
                </a:solidFill>
                <a:latin typeface="Calibri" pitchFamily="34" charset="0"/>
                <a:cs typeface="Arial Unicode MS"/>
              </a:rPr>
              <a:t>sg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 </a:t>
            </a:r>
            <a:r>
              <a:rPr lang="en-GB" sz="2000" cap="all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SIAFI 2010/0559079, </a:t>
            </a:r>
            <a:r>
              <a:rPr lang="en-GB" sz="2000" cap="all" dirty="0" err="1">
                <a:solidFill>
                  <a:srgbClr val="002060"/>
                </a:solidFill>
                <a:latin typeface="Calibri" pitchFamily="34" charset="0"/>
                <a:cs typeface="Arial Unicode MS"/>
              </a:rPr>
              <a:t>M</a:t>
            </a:r>
            <a:r>
              <a:rPr lang="en-GB" sz="2000" dirty="0" err="1">
                <a:solidFill>
                  <a:srgbClr val="002060"/>
                </a:solidFill>
                <a:latin typeface="Calibri" pitchFamily="34" charset="0"/>
                <a:cs typeface="Arial Unicode MS"/>
              </a:rPr>
              <a:t>sg</a:t>
            </a:r>
            <a:r>
              <a:rPr lang="en-GB" sz="2000" cap="all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 </a:t>
            </a:r>
            <a:r>
              <a:rPr lang="en-GB" sz="2000" cap="all" dirty="0" err="1">
                <a:solidFill>
                  <a:srgbClr val="002060"/>
                </a:solidFill>
                <a:latin typeface="Calibri" pitchFamily="34" charset="0"/>
                <a:cs typeface="Arial Unicode MS"/>
              </a:rPr>
              <a:t>siafi</a:t>
            </a:r>
            <a:r>
              <a:rPr lang="en-GB" sz="2000" cap="all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 2011/1111318  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e</a:t>
            </a:r>
            <a:r>
              <a:rPr lang="en-GB" sz="2000" cap="all" dirty="0">
                <a:solidFill>
                  <a:srgbClr val="002060"/>
                </a:solidFill>
                <a:latin typeface="Calibri" pitchFamily="34" charset="0"/>
                <a:cs typeface="+mn-cs"/>
              </a:rPr>
              <a:t> </a:t>
            </a:r>
            <a:r>
              <a:rPr lang="en-GB" sz="2000" cap="all" dirty="0" err="1">
                <a:solidFill>
                  <a:srgbClr val="002060"/>
                </a:solidFill>
                <a:latin typeface="Calibri" pitchFamily="34" charset="0"/>
                <a:cs typeface="+mn-cs"/>
              </a:rPr>
              <a:t>M</a:t>
            </a:r>
            <a:r>
              <a:rPr lang="en-GB" sz="2000" dirty="0" err="1">
                <a:solidFill>
                  <a:srgbClr val="002060"/>
                </a:solidFill>
                <a:latin typeface="Calibri" pitchFamily="34" charset="0"/>
                <a:cs typeface="+mn-cs"/>
              </a:rPr>
              <a:t>sg</a:t>
            </a:r>
            <a:r>
              <a:rPr lang="en-GB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 </a:t>
            </a:r>
            <a:r>
              <a:rPr lang="en-GB" sz="2000" cap="all" dirty="0">
                <a:solidFill>
                  <a:srgbClr val="002060"/>
                </a:solidFill>
                <a:latin typeface="Calibri" pitchFamily="34" charset="0"/>
                <a:cs typeface="+mn-cs"/>
              </a:rPr>
              <a:t>SIAFI 2011/1461468</a:t>
            </a:r>
            <a:r>
              <a:rPr lang="en-GB" sz="2000" cap="all" dirty="0">
                <a:solidFill>
                  <a:srgbClr val="002060"/>
                </a:solidFill>
                <a:latin typeface="Calibri" pitchFamily="34" charset="0"/>
                <a:cs typeface="Arial Unicode MS"/>
              </a:rPr>
              <a:t>.</a:t>
            </a:r>
            <a:endParaRPr lang="en-GB" sz="1600" cap="all" dirty="0">
              <a:solidFill>
                <a:srgbClr val="002060"/>
              </a:solidFill>
              <a:latin typeface="Calibri" pitchFamily="34" charset="0"/>
              <a:cs typeface="Arial Unicode MS"/>
            </a:endParaRPr>
          </a:p>
        </p:txBody>
      </p:sp>
      <p:sp>
        <p:nvSpPr>
          <p:cNvPr id="58" name="Retângulo 57"/>
          <p:cNvSpPr>
            <a:spLocks noChangeArrowheads="1"/>
          </p:cNvSpPr>
          <p:nvPr/>
        </p:nvSpPr>
        <p:spPr bwMode="auto">
          <a:xfrm>
            <a:off x="142875" y="1928813"/>
            <a:ext cx="2871788" cy="6381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82894" tIns="41446" rIns="82894" bIns="41446">
            <a:spAutoFit/>
          </a:bodyPr>
          <a:lstStyle/>
          <a:p>
            <a:pPr algn="ctr" defTabSz="911225" eaLnBrk="1" hangingPunct="1"/>
            <a:r>
              <a:rPr lang="pt-BR" sz="1800">
                <a:solidFill>
                  <a:srgbClr val="FFFF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RESPONSABILIDADE </a:t>
            </a:r>
          </a:p>
          <a:p>
            <a:pPr algn="ctr" defTabSz="911225" eaLnBrk="1" hangingPunct="1"/>
            <a:r>
              <a:rPr lang="pt-BR" sz="1800">
                <a:solidFill>
                  <a:srgbClr val="FFFF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DO MILITAR</a:t>
            </a:r>
          </a:p>
        </p:txBody>
      </p:sp>
      <p:sp>
        <p:nvSpPr>
          <p:cNvPr id="59" name="Retângulo 58"/>
          <p:cNvSpPr>
            <a:spLocks noChangeArrowheads="1"/>
          </p:cNvSpPr>
          <p:nvPr/>
        </p:nvSpPr>
        <p:spPr bwMode="auto">
          <a:xfrm>
            <a:off x="3159125" y="1947863"/>
            <a:ext cx="2784475" cy="6381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82894" tIns="41446" rIns="82894" bIns="41446">
            <a:spAutoFit/>
          </a:bodyPr>
          <a:lstStyle/>
          <a:p>
            <a:pPr algn="ctr" defTabSz="911225" eaLnBrk="1" hangingPunct="1"/>
            <a:r>
              <a:rPr lang="pt-BR" sz="1800">
                <a:solidFill>
                  <a:srgbClr val="FFFF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RESPONSABILIDADE  IMPUTADA À UNIÃO</a:t>
            </a:r>
          </a:p>
        </p:txBody>
      </p:sp>
      <p:sp>
        <p:nvSpPr>
          <p:cNvPr id="60" name="Retângulo 59"/>
          <p:cNvSpPr>
            <a:spLocks noChangeArrowheads="1"/>
          </p:cNvSpPr>
          <p:nvPr/>
        </p:nvSpPr>
        <p:spPr bwMode="auto">
          <a:xfrm>
            <a:off x="6073775" y="1949450"/>
            <a:ext cx="2809875" cy="6381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lIns="82894" tIns="41446" rIns="82894" bIns="41446">
            <a:spAutoFit/>
          </a:bodyPr>
          <a:lstStyle/>
          <a:p>
            <a:pPr algn="ctr" defTabSz="911225" eaLnBrk="1" hangingPunct="1"/>
            <a:r>
              <a:rPr lang="pt-BR" sz="1800">
                <a:solidFill>
                  <a:srgbClr val="FFFF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RESPONSABILIDADE</a:t>
            </a:r>
          </a:p>
          <a:p>
            <a:pPr algn="ctr" defTabSz="911225" eaLnBrk="1" hangingPunct="1"/>
            <a:r>
              <a:rPr lang="pt-BR" sz="1800">
                <a:solidFill>
                  <a:srgbClr val="FFFF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DE TERCEIROS</a:t>
            </a:r>
          </a:p>
        </p:txBody>
      </p:sp>
      <p:grpSp>
        <p:nvGrpSpPr>
          <p:cNvPr id="6" name="Grupo 61"/>
          <p:cNvGrpSpPr>
            <a:grpSpLocks/>
          </p:cNvGrpSpPr>
          <p:nvPr/>
        </p:nvGrpSpPr>
        <p:grpSpPr bwMode="auto">
          <a:xfrm>
            <a:off x="142875" y="5715000"/>
            <a:ext cx="8870950" cy="446088"/>
            <a:chOff x="155643" y="6310486"/>
            <a:chExt cx="9780896" cy="492728"/>
          </a:xfrm>
        </p:grpSpPr>
        <p:sp>
          <p:nvSpPr>
            <p:cNvPr id="63" name="Retângulo 62"/>
            <p:cNvSpPr/>
            <p:nvPr/>
          </p:nvSpPr>
          <p:spPr bwMode="auto">
            <a:xfrm>
              <a:off x="155643" y="6310486"/>
              <a:ext cx="9780896" cy="492728"/>
            </a:xfrm>
            <a:prstGeom prst="rect">
              <a:avLst/>
            </a:prstGeom>
          </p:spPr>
          <p:txBody>
            <a:bodyPr lIns="91410" tIns="45706" rIns="91410" bIns="45706">
              <a:spAutoFit/>
            </a:bodyPr>
            <a:lstStyle/>
            <a:p>
              <a:pPr algn="just" defTabSz="913737" eaLnBrk="1" fontAlgn="auto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 charset="2"/>
                <a:buChar char="§"/>
                <a:defRPr/>
              </a:pPr>
              <a:r>
                <a:rPr lang="en-GB" sz="2000" cap="all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 Unicode MS"/>
                </a:rPr>
                <a:t> </a:t>
              </a:r>
              <a:r>
                <a:rPr lang="en-GB" sz="2000" cap="all" dirty="0" err="1">
                  <a:solidFill>
                    <a:srgbClr val="002060"/>
                  </a:solidFill>
                  <a:latin typeface="Calibri" pitchFamily="34" charset="0"/>
                  <a:cs typeface="Arial Unicode MS"/>
                </a:rPr>
                <a:t>Remessa</a:t>
              </a:r>
              <a:r>
                <a:rPr lang="en-GB" sz="2000" cap="all" dirty="0">
                  <a:solidFill>
                    <a:srgbClr val="002060"/>
                  </a:solidFill>
                  <a:latin typeface="Calibri" pitchFamily="34" charset="0"/>
                  <a:cs typeface="Arial Unicode MS"/>
                </a:rPr>
                <a:t> do PROCESSO                </a:t>
              </a:r>
              <a:r>
                <a:rPr lang="en-GB" sz="2000" cap="all" dirty="0" err="1">
                  <a:solidFill>
                    <a:srgbClr val="002060"/>
                  </a:solidFill>
                  <a:latin typeface="Calibri" pitchFamily="34" charset="0"/>
                  <a:cs typeface="Arial Unicode MS"/>
                </a:rPr>
                <a:t>rm</a:t>
              </a:r>
              <a:r>
                <a:rPr lang="en-GB" sz="2000" cap="all" dirty="0">
                  <a:solidFill>
                    <a:srgbClr val="002060"/>
                  </a:solidFill>
                  <a:latin typeface="Calibri" pitchFamily="34" charset="0"/>
                  <a:cs typeface="Arial Unicode MS"/>
                </a:rPr>
                <a:t> </a:t>
              </a:r>
              <a:r>
                <a:rPr lang="en-GB" sz="2000" cap="all" dirty="0">
                  <a:solidFill>
                    <a:srgbClr val="FF0000"/>
                  </a:solidFill>
                  <a:latin typeface="Calibri" pitchFamily="34" charset="0"/>
                  <a:cs typeface="Arial Unicode MS"/>
                </a:rPr>
                <a:t>(</a:t>
              </a:r>
              <a:r>
                <a:rPr lang="en-GB" sz="2000" dirty="0" err="1">
                  <a:solidFill>
                    <a:srgbClr val="FF0000"/>
                  </a:solidFill>
                  <a:latin typeface="Calibri" pitchFamily="34" charset="0"/>
                  <a:cs typeface="Arial Unicode MS"/>
                </a:rPr>
                <a:t>não</a:t>
              </a:r>
              <a:r>
                <a:rPr lang="en-GB" sz="2000" dirty="0">
                  <a:solidFill>
                    <a:srgbClr val="FF0000"/>
                  </a:solidFill>
                  <a:latin typeface="Calibri" pitchFamily="34" charset="0"/>
                  <a:cs typeface="Arial Unicode MS"/>
                </a:rPr>
                <a:t> </a:t>
              </a:r>
              <a:r>
                <a:rPr lang="en-GB" sz="2000" dirty="0" err="1">
                  <a:solidFill>
                    <a:srgbClr val="FF0000"/>
                  </a:solidFill>
                  <a:latin typeface="Calibri" pitchFamily="34" charset="0"/>
                  <a:cs typeface="Arial Unicode MS"/>
                </a:rPr>
                <a:t>enviar</a:t>
              </a:r>
              <a:r>
                <a:rPr lang="en-GB" sz="2000" dirty="0">
                  <a:solidFill>
                    <a:srgbClr val="FF0000"/>
                  </a:solidFill>
                  <a:latin typeface="Calibri" pitchFamily="34" charset="0"/>
                  <a:cs typeface="Arial Unicode MS"/>
                </a:rPr>
                <a:t> </a:t>
              </a:r>
              <a:r>
                <a:rPr lang="en-GB" sz="2000" dirty="0" err="1">
                  <a:solidFill>
                    <a:srgbClr val="FF0000"/>
                  </a:solidFill>
                  <a:latin typeface="Calibri" pitchFamily="34" charset="0"/>
                  <a:cs typeface="Arial Unicode MS"/>
                </a:rPr>
                <a:t>para</a:t>
              </a:r>
              <a:r>
                <a:rPr lang="en-GB" sz="2000" dirty="0">
                  <a:solidFill>
                    <a:srgbClr val="FF0000"/>
                  </a:solidFill>
                  <a:latin typeface="Calibri" pitchFamily="34" charset="0"/>
                  <a:cs typeface="Arial Unicode MS"/>
                </a:rPr>
                <a:t> a </a:t>
              </a:r>
              <a:r>
                <a:rPr lang="en-GB" sz="2000" cap="all" dirty="0" err="1">
                  <a:solidFill>
                    <a:srgbClr val="FF0000"/>
                  </a:solidFill>
                  <a:latin typeface="Calibri" pitchFamily="34" charset="0"/>
                  <a:cs typeface="Arial Unicode MS"/>
                </a:rPr>
                <a:t>dgo</a:t>
              </a:r>
              <a:r>
                <a:rPr lang="en-GB" sz="2000" cap="all" dirty="0">
                  <a:solidFill>
                    <a:srgbClr val="FF0000"/>
                  </a:solidFill>
                  <a:latin typeface="Calibri" pitchFamily="34" charset="0"/>
                  <a:cs typeface="Arial Unicode MS"/>
                </a:rPr>
                <a:t>)</a:t>
              </a:r>
              <a:r>
                <a:rPr lang="en-GB" sz="2000" cap="all" dirty="0">
                  <a:solidFill>
                    <a:srgbClr val="002060"/>
                  </a:solidFill>
                  <a:latin typeface="Calibri" pitchFamily="34" charset="0"/>
                  <a:cs typeface="Arial Unicode MS"/>
                </a:rPr>
                <a:t> </a:t>
              </a:r>
            </a:p>
          </p:txBody>
        </p:sp>
        <p:sp>
          <p:nvSpPr>
            <p:cNvPr id="64" name="Seta para a direita listrada 63"/>
            <p:cNvSpPr/>
            <p:nvPr/>
          </p:nvSpPr>
          <p:spPr bwMode="auto">
            <a:xfrm>
              <a:off x="3407773" y="6370104"/>
              <a:ext cx="721140" cy="341929"/>
            </a:xfrm>
            <a:prstGeom prst="stripedRightArrow">
              <a:avLst>
                <a:gd name="adj1" fmla="val 50000"/>
                <a:gd name="adj2" fmla="val 84864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407399" eaLnBrk="1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 Unicode MS" charset="0"/>
              </a:endParaRPr>
            </a:p>
          </p:txBody>
        </p:sp>
      </p:grpSp>
      <p:sp>
        <p:nvSpPr>
          <p:cNvPr id="74769" name="Text Box 3"/>
          <p:cNvSpPr txBox="1">
            <a:spLocks noChangeArrowheads="1"/>
          </p:cNvSpPr>
          <p:nvPr/>
        </p:nvSpPr>
        <p:spPr bwMode="auto">
          <a:xfrm>
            <a:off x="783585" y="9155"/>
            <a:ext cx="7580160" cy="407563"/>
          </a:xfrm>
          <a:prstGeom prst="rect">
            <a:avLst/>
          </a:prstGeom>
          <a:noFill/>
          <a:ln w="360000">
            <a:noFill/>
            <a:round/>
            <a:headEnd/>
            <a:tailEnd/>
          </a:ln>
        </p:spPr>
        <p:txBody>
          <a:bodyPr lIns="81563" tIns="40781" rIns="81563" bIns="40781"/>
          <a:lstStyle/>
          <a:p>
            <a:pPr algn="ctr" defTabSz="407272" eaLnBrk="1" fontAlgn="auto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656242" algn="l"/>
                <a:tab pos="1312479" algn="l"/>
                <a:tab pos="1968724" algn="l"/>
                <a:tab pos="2624965" algn="l"/>
                <a:tab pos="3281206" algn="l"/>
                <a:tab pos="3937449" algn="l"/>
                <a:tab pos="4593690" algn="l"/>
                <a:tab pos="5249931" algn="l"/>
                <a:tab pos="5906172" algn="l"/>
                <a:tab pos="6562414" algn="l"/>
              </a:tabLst>
              <a:defRPr/>
            </a:pPr>
            <a:r>
              <a:rPr lang="pt-BR" sz="25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+mn-lt"/>
                <a:ea typeface="MS Gothic" pitchFamily="49" charset="-128"/>
                <a:cs typeface="Arial Unicode MS"/>
              </a:rPr>
              <a:t>INDENIZAÇÃO DE DANOS A TERCEIROS POR ACIDENTE ENVOLVENDO </a:t>
            </a:r>
            <a:r>
              <a:rPr lang="pt-BR" sz="2500" dirty="0" err="1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+mn-lt"/>
                <a:ea typeface="MS Gothic" pitchFamily="49" charset="-128"/>
                <a:cs typeface="Arial Unicode MS"/>
              </a:rPr>
              <a:t>Vtr</a:t>
            </a:r>
            <a:r>
              <a:rPr lang="pt-BR" sz="25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+mn-lt"/>
                <a:ea typeface="MS Gothic" pitchFamily="49" charset="-128"/>
                <a:cs typeface="Arial Unicode MS"/>
              </a:rPr>
              <a:t> MILITAR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403225" y="1558925"/>
            <a:ext cx="79851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marL="569913" indent="-388938" algn="just" defTabSz="950913">
              <a:spcAft>
                <a:spcPct val="80000"/>
              </a:spcAft>
              <a:buClr>
                <a:schemeClr val="bg1"/>
              </a:buClr>
              <a:buFontTx/>
              <a:buBlip>
                <a:blip r:embed="rId3"/>
              </a:buBlip>
              <a:tabLst>
                <a:tab pos="196850" algn="l"/>
                <a:tab pos="950913" algn="l"/>
              </a:tabLst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Lei do Fundo do Exército (Lei nº 4.617, de 15 de abril de  1965);</a:t>
            </a:r>
          </a:p>
          <a:p>
            <a:pPr marL="569913" indent="-388938" algn="just" defTabSz="950913">
              <a:spcAft>
                <a:spcPct val="80000"/>
              </a:spcAft>
              <a:buClr>
                <a:schemeClr val="bg1"/>
              </a:buClr>
              <a:buFontTx/>
              <a:buBlip>
                <a:blip r:embed="rId3"/>
              </a:buBlip>
              <a:tabLst>
                <a:tab pos="196850" algn="l"/>
                <a:tab pos="950913" algn="l"/>
              </a:tabLst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Regulamento do Fundo do Exército - R 198 (Decreto nº 91.575, de 27 de agosto de 1985);</a:t>
            </a:r>
          </a:p>
          <a:p>
            <a:pPr marL="569913" indent="-388938" algn="just" defTabSz="950913">
              <a:spcAft>
                <a:spcPct val="80000"/>
              </a:spcAft>
              <a:buClr>
                <a:schemeClr val="bg1"/>
              </a:buClr>
              <a:buFontTx/>
              <a:buBlip>
                <a:blip r:embed="rId3"/>
              </a:buBlip>
              <a:tabLst>
                <a:tab pos="196850" algn="l"/>
                <a:tab pos="950913" algn="l"/>
              </a:tabLst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Portaria nº 089 – SEF/C Ex, de 19 de outubro de 2020 - Aprova as Normas para a Administração das Receitas Geradas pelas Unidades Gestoras do Comando do Exército (EB 90-N-03.003);</a:t>
            </a:r>
          </a:p>
          <a:p>
            <a:pPr marL="569913" indent="-388938" algn="just" defTabSz="950913">
              <a:spcAft>
                <a:spcPct val="80000"/>
              </a:spcAft>
              <a:buClr>
                <a:schemeClr val="bg1"/>
              </a:buClr>
              <a:buFontTx/>
              <a:buBlip>
                <a:blip r:embed="rId3"/>
              </a:buBlip>
              <a:tabLst>
                <a:tab pos="196850" algn="l"/>
                <a:tab pos="950913" algn="l"/>
              </a:tabLst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  <a:ea typeface="MS Gothic" pitchFamily="49" charset="-128"/>
              </a:rPr>
              <a:t>Portaria nº 005 - SEF, de 06 de fevereiro de 2013 - Normas para o Emprego de Recursos do Fundo do Exército na Aquisição de Bens Móveis para os Próprios Nacionais Residenciais Funcionais de Comandantes, Chefes e Diretores;</a:t>
            </a:r>
          </a:p>
          <a:p>
            <a:pPr marL="569913" indent="-388938" algn="just" defTabSz="950913">
              <a:spcAft>
                <a:spcPct val="80000"/>
              </a:spcAft>
              <a:buClr>
                <a:schemeClr val="bg1"/>
              </a:buClr>
              <a:buFontTx/>
              <a:buBlip>
                <a:blip r:embed="rId3"/>
              </a:buBlip>
              <a:tabLst>
                <a:tab pos="196850" algn="l"/>
                <a:tab pos="950913" algn="l"/>
              </a:tabLst>
            </a:pPr>
            <a:r>
              <a:rPr lang="pt-BR" sz="2000">
                <a:solidFill>
                  <a:srgbClr val="002060"/>
                </a:solidFill>
                <a:latin typeface="Calibri" pitchFamily="34" charset="0"/>
              </a:rPr>
              <a:t>Caderno de Orientação 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aos Agentes da Administração.</a:t>
            </a:r>
            <a:endParaRPr lang="pt-BR" sz="2000" b="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86050" y="71414"/>
            <a:ext cx="3544520" cy="753843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</a:bodyPr>
          <a:lstStyle/>
          <a:p>
            <a:pPr algn="ctr" eaLnBrk="1" hangingPunct="1">
              <a:lnSpc>
                <a:spcPct val="118000"/>
              </a:lnSpc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</a:tabLst>
              <a:defRPr/>
            </a:pPr>
            <a:r>
              <a:rPr lang="pt-BR" sz="40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charset="0"/>
                <a:ea typeface="MS Gothic" pitchFamily="49" charset="-128"/>
                <a:cs typeface="Arial Unicode MS"/>
              </a:rPr>
              <a:t>LEGISLAÇÃO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762000" y="2143125"/>
            <a:ext cx="7848600" cy="3958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82" tIns="46790" rIns="89982" bIns="46790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DÚVIDAS, PERGUNTAS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54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DEBATE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57356" y="71414"/>
            <a:ext cx="5672026" cy="753843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 defTabSz="449123" eaLnBrk="1" fontAlgn="auto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723675" algn="l"/>
                <a:tab pos="1447348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</a:tabLst>
              <a:defRPr/>
            </a:pPr>
            <a:r>
              <a:rPr lang="pt-BR" sz="40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FUNDO DO EXÉRCITO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>
                            <p:stCondLst>
                              <p:cond delay="50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8"/>
          <p:cNvSpPr>
            <a:spLocks noChangeArrowheads="1" noChangeShapeType="1" noTextEdit="1"/>
          </p:cNvSpPr>
          <p:nvPr/>
        </p:nvSpPr>
        <p:spPr bwMode="auto">
          <a:xfrm>
            <a:off x="2051050" y="544513"/>
            <a:ext cx="5029200" cy="4149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94836"/>
              </a:avLst>
            </a:prstTxWarp>
          </a:bodyPr>
          <a:lstStyle/>
          <a:p>
            <a:pPr algn="ctr"/>
            <a:r>
              <a:rPr lang="pt-BR" sz="25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alibri"/>
              </a:rPr>
              <a:t>DIRETORIA DE GESTÃO ORÇAMENTÁRIA</a:t>
            </a:r>
          </a:p>
        </p:txBody>
      </p:sp>
      <p:grpSp>
        <p:nvGrpSpPr>
          <p:cNvPr id="16387" name="Grupo 27"/>
          <p:cNvGrpSpPr>
            <a:grpSpLocks/>
          </p:cNvGrpSpPr>
          <p:nvPr/>
        </p:nvGrpSpPr>
        <p:grpSpPr bwMode="auto">
          <a:xfrm>
            <a:off x="2274888" y="947738"/>
            <a:ext cx="4570412" cy="4572000"/>
            <a:chOff x="2495524" y="1127416"/>
            <a:chExt cx="5040000" cy="5040000"/>
          </a:xfrm>
        </p:grpSpPr>
        <p:sp>
          <p:nvSpPr>
            <p:cNvPr id="8" name="Elipse 7"/>
            <p:cNvSpPr/>
            <p:nvPr/>
          </p:nvSpPr>
          <p:spPr>
            <a:xfrm>
              <a:off x="4167354" y="5493665"/>
              <a:ext cx="782522" cy="673751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Elipse 8"/>
            <p:cNvSpPr/>
            <p:nvPr/>
          </p:nvSpPr>
          <p:spPr>
            <a:xfrm>
              <a:off x="3369077" y="5091165"/>
              <a:ext cx="782522" cy="675500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Elipse 9"/>
            <p:cNvSpPr/>
            <p:nvPr/>
          </p:nvSpPr>
          <p:spPr>
            <a:xfrm>
              <a:off x="2822887" y="4422665"/>
              <a:ext cx="782522" cy="673751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Elipse 10"/>
            <p:cNvSpPr/>
            <p:nvPr/>
          </p:nvSpPr>
          <p:spPr>
            <a:xfrm>
              <a:off x="5105680" y="1127416"/>
              <a:ext cx="782522" cy="673749"/>
            </a:xfrm>
            <a:prstGeom prst="ellipse">
              <a:avLst/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Elipse 12"/>
            <p:cNvSpPr/>
            <p:nvPr/>
          </p:nvSpPr>
          <p:spPr>
            <a:xfrm>
              <a:off x="5928466" y="5113916"/>
              <a:ext cx="782522" cy="675500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Elipse 13"/>
            <p:cNvSpPr/>
            <p:nvPr/>
          </p:nvSpPr>
          <p:spPr>
            <a:xfrm>
              <a:off x="4177858" y="1127416"/>
              <a:ext cx="782522" cy="673749"/>
            </a:xfrm>
            <a:prstGeom prst="ellipse">
              <a:avLst/>
            </a:prstGeom>
            <a:blipFill rotWithShape="0">
              <a:blip r:embed="rId9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6753003" y="2844165"/>
              <a:ext cx="782521" cy="675500"/>
            </a:xfrm>
            <a:prstGeom prst="ellipse">
              <a:avLst/>
            </a:prstGeom>
            <a:blipFill rotWithShape="0">
              <a:blip r:embed="rId10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3365576" y="1433665"/>
              <a:ext cx="782522" cy="675500"/>
            </a:xfrm>
            <a:prstGeom prst="ellipse">
              <a:avLst/>
            </a:prstGeom>
            <a:blipFill rotWithShape="0">
              <a:blip r:embed="rId11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2796629" y="2084665"/>
              <a:ext cx="782521" cy="675500"/>
            </a:xfrm>
            <a:prstGeom prst="ellipse">
              <a:avLst/>
            </a:prstGeom>
            <a:blipFill rotWithShape="0">
              <a:blip r:embed="rId12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6707487" y="3652665"/>
              <a:ext cx="782521" cy="675500"/>
            </a:xfrm>
            <a:prstGeom prst="ellipse">
              <a:avLst/>
            </a:prstGeom>
            <a:blipFill rotWithShape="0">
              <a:blip r:embed="rId13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6437893" y="4438416"/>
              <a:ext cx="782521" cy="675500"/>
            </a:xfrm>
            <a:prstGeom prst="ellipse">
              <a:avLst/>
            </a:prstGeom>
            <a:blipFill rotWithShape="0">
              <a:blip r:embed="rId14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Elipse 20"/>
            <p:cNvSpPr/>
            <p:nvPr/>
          </p:nvSpPr>
          <p:spPr>
            <a:xfrm>
              <a:off x="2495524" y="2849416"/>
              <a:ext cx="782521" cy="675500"/>
            </a:xfrm>
            <a:prstGeom prst="ellipse">
              <a:avLst/>
            </a:prstGeom>
            <a:blipFill rotWithShape="0">
              <a:blip r:embed="rId15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Elipse 21"/>
            <p:cNvSpPr/>
            <p:nvPr/>
          </p:nvSpPr>
          <p:spPr>
            <a:xfrm>
              <a:off x="5916212" y="1456416"/>
              <a:ext cx="784272" cy="673749"/>
            </a:xfrm>
            <a:prstGeom prst="ellipse">
              <a:avLst/>
            </a:prstGeom>
            <a:blipFill rotWithShape="0">
              <a:blip r:embed="rId16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Elipse 22"/>
            <p:cNvSpPr/>
            <p:nvPr/>
          </p:nvSpPr>
          <p:spPr>
            <a:xfrm>
              <a:off x="2577802" y="3635165"/>
              <a:ext cx="782522" cy="675500"/>
            </a:xfrm>
            <a:prstGeom prst="ellipse">
              <a:avLst/>
            </a:prstGeom>
            <a:blipFill rotWithShape="0">
              <a:blip r:embed="rId17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6404" name="Picture 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104208" y="2493966"/>
              <a:ext cx="1847706" cy="2252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" name="Elipse 24"/>
            <p:cNvSpPr/>
            <p:nvPr/>
          </p:nvSpPr>
          <p:spPr>
            <a:xfrm>
              <a:off x="5110932" y="5484916"/>
              <a:ext cx="782521" cy="672000"/>
            </a:xfrm>
            <a:prstGeom prst="ellipse">
              <a:avLst/>
            </a:prstGeom>
            <a:blipFill rotWithShape="0">
              <a:blip r:embed="rId19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9" name="Elipse 28"/>
          <p:cNvSpPr/>
          <p:nvPr/>
        </p:nvSpPr>
        <p:spPr>
          <a:xfrm>
            <a:off x="5867400" y="1831975"/>
            <a:ext cx="709613" cy="609600"/>
          </a:xfrm>
          <a:prstGeom prst="ellipse">
            <a:avLst/>
          </a:prstGeom>
          <a:blipFill rotWithShape="0">
            <a:blip r:embed="rId20" cstate="print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50263" y="5715016"/>
            <a:ext cx="8839199" cy="7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867" tIns="41434" rIns="82867" bIns="41434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defTabSz="828678" eaLnBrk="1" fontAlgn="auto" hangingPunct="1">
              <a:lnSpc>
                <a:spcPct val="120000"/>
              </a:lnSpc>
              <a:spcAft>
                <a:spcPts val="0"/>
              </a:spcAft>
              <a:tabLst>
                <a:tab pos="0" algn="l"/>
              </a:tabLst>
              <a:defRPr/>
            </a:pPr>
            <a:r>
              <a:rPr lang="pt-BR" sz="3600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dist="38100" sx="1000" sy="1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FUNDO DO EXÉRCITO</a:t>
            </a:r>
            <a:endParaRPr lang="pt-BR" sz="3200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effectLst>
                <a:outerShdw dist="38100" sx="1000" sy="1000" algn="tl">
                  <a:srgbClr val="C0C0C0"/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533400" y="1714500"/>
            <a:ext cx="8229600" cy="280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0" indent="-328613" algn="just">
              <a:lnSpc>
                <a:spcPct val="130000"/>
              </a:lnSpc>
              <a:spcAft>
                <a:spcPts val="1800"/>
              </a:spcAft>
              <a:buFontTx/>
              <a:buBlip>
                <a:blip r:embed="rId3"/>
              </a:buBlip>
              <a:tabLst>
                <a:tab pos="349250" algn="l"/>
                <a:tab pos="796925" algn="l"/>
                <a:tab pos="1246188" algn="l"/>
                <a:tab pos="1695450" algn="l"/>
                <a:tab pos="2144713" algn="l"/>
                <a:tab pos="2593975" algn="l"/>
                <a:tab pos="3043238" algn="l"/>
                <a:tab pos="3492500" algn="l"/>
                <a:tab pos="3941763" algn="l"/>
                <a:tab pos="4391025" algn="l"/>
                <a:tab pos="4840288" algn="l"/>
                <a:tab pos="5289550" algn="l"/>
                <a:tab pos="5738813" algn="l"/>
                <a:tab pos="6188075" algn="l"/>
                <a:tab pos="6637338" algn="l"/>
                <a:tab pos="7086600" algn="l"/>
                <a:tab pos="7535863" algn="l"/>
                <a:tab pos="7985125" algn="l"/>
                <a:tab pos="8434388" algn="l"/>
                <a:tab pos="8883650" algn="l"/>
                <a:tab pos="9332913" algn="l"/>
              </a:tabLst>
            </a:pPr>
            <a:r>
              <a:rPr lang="en-GB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Identificar a finalidade do Fundo do Exército;</a:t>
            </a:r>
          </a:p>
          <a:p>
            <a:pPr marL="349250" indent="-328613" algn="just">
              <a:spcAft>
                <a:spcPts val="1800"/>
              </a:spcAft>
              <a:buFont typeface="Arial" charset="0"/>
              <a:buBlip>
                <a:blip r:embed="rId3"/>
              </a:buBlip>
              <a:tabLst>
                <a:tab pos="349250" algn="l"/>
                <a:tab pos="796925" algn="l"/>
                <a:tab pos="1246188" algn="l"/>
                <a:tab pos="1695450" algn="l"/>
                <a:tab pos="2144713" algn="l"/>
                <a:tab pos="2593975" algn="l"/>
                <a:tab pos="3043238" algn="l"/>
                <a:tab pos="3492500" algn="l"/>
                <a:tab pos="3941763" algn="l"/>
                <a:tab pos="4391025" algn="l"/>
                <a:tab pos="4840288" algn="l"/>
                <a:tab pos="5289550" algn="l"/>
                <a:tab pos="5738813" algn="l"/>
                <a:tab pos="6188075" algn="l"/>
                <a:tab pos="6637338" algn="l"/>
                <a:tab pos="7086600" algn="l"/>
                <a:tab pos="7535863" algn="l"/>
                <a:tab pos="7985125" algn="l"/>
                <a:tab pos="8434388" algn="l"/>
                <a:tab pos="8883650" algn="l"/>
                <a:tab pos="9332913" algn="l"/>
              </a:tabLst>
            </a:pPr>
            <a:r>
              <a:rPr lang="en-GB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Identificar a origem dos recursos do Fundo do Exército;</a:t>
            </a:r>
          </a:p>
          <a:p>
            <a:pPr marL="349250" indent="-328613" algn="just">
              <a:lnSpc>
                <a:spcPct val="130000"/>
              </a:lnSpc>
              <a:spcAft>
                <a:spcPts val="1800"/>
              </a:spcAft>
              <a:buFontTx/>
              <a:buBlip>
                <a:blip r:embed="rId3"/>
              </a:buBlip>
              <a:tabLst>
                <a:tab pos="349250" algn="l"/>
                <a:tab pos="796925" algn="l"/>
                <a:tab pos="1246188" algn="l"/>
                <a:tab pos="1695450" algn="l"/>
                <a:tab pos="2144713" algn="l"/>
                <a:tab pos="2593975" algn="l"/>
                <a:tab pos="3043238" algn="l"/>
                <a:tab pos="3492500" algn="l"/>
                <a:tab pos="3941763" algn="l"/>
                <a:tab pos="4391025" algn="l"/>
                <a:tab pos="4840288" algn="l"/>
                <a:tab pos="5289550" algn="l"/>
                <a:tab pos="5738813" algn="l"/>
                <a:tab pos="6188075" algn="l"/>
                <a:tab pos="6637338" algn="l"/>
                <a:tab pos="7086600" algn="l"/>
                <a:tab pos="7535863" algn="l"/>
                <a:tab pos="7985125" algn="l"/>
                <a:tab pos="8434388" algn="l"/>
                <a:tab pos="8883650" algn="l"/>
                <a:tab pos="9332913" algn="l"/>
              </a:tabLst>
            </a:pPr>
            <a:r>
              <a:rPr lang="en-GB" sz="240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Identificar os procedimentos a serem seguidos no caso de indenização de danos a terceiros motivados por acidente envolvendo viatura militar.</a:t>
            </a:r>
            <a:endParaRPr lang="en-GB" sz="2400">
              <a:solidFill>
                <a:srgbClr val="3333CC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96913" y="89083"/>
            <a:ext cx="3118161" cy="7538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93560" eaLnBrk="1" hangingPunct="1">
              <a:lnSpc>
                <a:spcPct val="118000"/>
              </a:lnSpc>
              <a:tabLst>
                <a:tab pos="0" algn="l"/>
                <a:tab pos="491972" algn="l"/>
                <a:tab pos="987117" algn="l"/>
                <a:tab pos="1482263" algn="l"/>
                <a:tab pos="1977409" algn="l"/>
                <a:tab pos="2472556" algn="l"/>
                <a:tab pos="2967702" algn="l"/>
                <a:tab pos="3462847" algn="l"/>
                <a:tab pos="3957993" algn="l"/>
                <a:tab pos="4453140" algn="l"/>
                <a:tab pos="4948286" algn="l"/>
                <a:tab pos="5443432" algn="l"/>
                <a:tab pos="5938580" algn="l"/>
                <a:tab pos="6433724" algn="l"/>
                <a:tab pos="6928869" algn="l"/>
                <a:tab pos="7424015" algn="l"/>
                <a:tab pos="7919162" algn="l"/>
                <a:tab pos="8414309" algn="l"/>
                <a:tab pos="8909453" algn="l"/>
                <a:tab pos="9404600" algn="l"/>
                <a:tab pos="9899746" algn="l"/>
              </a:tabLst>
              <a:defRPr/>
            </a:pPr>
            <a:r>
              <a:rPr lang="pt-BR" sz="40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OBJETIVOS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>
                            <p:stCondLst>
                              <p:cond delay="50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62000" y="1214438"/>
            <a:ext cx="8077200" cy="405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606425" indent="-606425" algn="just">
              <a:lnSpc>
                <a:spcPct val="110000"/>
              </a:lnSpc>
              <a:spcBef>
                <a:spcPts val="1375"/>
              </a:spcBef>
              <a:buFont typeface="Arial" charset="0"/>
              <a:buAutoNum type="romanUcPeriod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/>
            </a:pPr>
            <a:r>
              <a:rPr lang="en-GB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INTRODUÇÃO</a:t>
            </a:r>
          </a:p>
          <a:p>
            <a:pPr marL="606425" indent="-606425" algn="just">
              <a:lnSpc>
                <a:spcPct val="110000"/>
              </a:lnSpc>
              <a:spcBef>
                <a:spcPts val="1375"/>
              </a:spcBef>
              <a:buFont typeface="Arial" charset="0"/>
              <a:buAutoNum type="romanUcPeriod"/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/>
            </a:pPr>
            <a:r>
              <a:rPr lang="en-GB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DESENVOLVIMENTO</a:t>
            </a:r>
          </a:p>
          <a:p>
            <a:pPr marL="723900" indent="-723900" algn="just">
              <a:lnSpc>
                <a:spcPct val="110000"/>
              </a:lnSpc>
              <a:spcBef>
                <a:spcPts val="1375"/>
              </a:spcBef>
              <a:tabLst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      - O Fundo do Exército;</a:t>
            </a:r>
          </a:p>
          <a:p>
            <a:pPr marL="606425" indent="-606425" algn="just">
              <a:lnSpc>
                <a:spcPct val="110000"/>
              </a:lnSpc>
              <a:spcBef>
                <a:spcPts val="1375"/>
              </a:spcBef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	- Receitas próprias geradas pelas UG;</a:t>
            </a:r>
          </a:p>
          <a:p>
            <a:pPr marL="606425" indent="-63500" algn="just">
              <a:lnSpc>
                <a:spcPct val="110000"/>
              </a:lnSpc>
              <a:spcBef>
                <a:spcPts val="1375"/>
              </a:spcBef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 - Recursos geridos pelos ODS;</a:t>
            </a:r>
          </a:p>
          <a:p>
            <a:pPr marL="606425" indent="-606425" algn="just">
              <a:lnSpc>
                <a:spcPct val="110000"/>
              </a:lnSpc>
              <a:spcBef>
                <a:spcPts val="1375"/>
              </a:spcBef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	- Aplicações financeiras; e</a:t>
            </a:r>
          </a:p>
          <a:p>
            <a:pPr marL="606425" indent="-606425" algn="just">
              <a:lnSpc>
                <a:spcPct val="110000"/>
              </a:lnSpc>
              <a:spcBef>
                <a:spcPts val="1375"/>
              </a:spcBef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/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	- Indenização de danos.</a:t>
            </a:r>
          </a:p>
          <a:p>
            <a:pPr marL="606425" indent="-606425" algn="just">
              <a:lnSpc>
                <a:spcPct val="110000"/>
              </a:lnSpc>
              <a:spcBef>
                <a:spcPts val="1375"/>
              </a:spcBef>
              <a:tabLst>
                <a:tab pos="606425" algn="l"/>
                <a:tab pos="1054100" algn="l"/>
                <a:tab pos="1503363" algn="l"/>
                <a:tab pos="1952625" algn="l"/>
                <a:tab pos="2401888" algn="l"/>
                <a:tab pos="2851150" algn="l"/>
                <a:tab pos="3300413" algn="l"/>
                <a:tab pos="3749675" algn="l"/>
                <a:tab pos="4198938" algn="l"/>
                <a:tab pos="4648200" algn="l"/>
                <a:tab pos="5097463" algn="l"/>
                <a:tab pos="5546725" algn="l"/>
                <a:tab pos="5995988" algn="l"/>
                <a:tab pos="6445250" algn="l"/>
                <a:tab pos="6894513" algn="l"/>
                <a:tab pos="7343775" algn="l"/>
                <a:tab pos="7793038" algn="l"/>
                <a:tab pos="8242300" algn="l"/>
                <a:tab pos="8691563" algn="l"/>
                <a:tab pos="9140825" algn="l"/>
                <a:tab pos="9590088" algn="l"/>
              </a:tabLst>
              <a:defRPr/>
            </a:pPr>
            <a:r>
              <a:rPr lang="en-GB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III.  CONCLUSÃO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096913" y="89083"/>
            <a:ext cx="2606804" cy="7538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93560" eaLnBrk="1" hangingPunct="1">
              <a:lnSpc>
                <a:spcPct val="118000"/>
              </a:lnSpc>
              <a:tabLst>
                <a:tab pos="0" algn="l"/>
                <a:tab pos="491972" algn="l"/>
                <a:tab pos="987117" algn="l"/>
                <a:tab pos="1482263" algn="l"/>
                <a:tab pos="1977409" algn="l"/>
                <a:tab pos="2472556" algn="l"/>
                <a:tab pos="2967702" algn="l"/>
                <a:tab pos="3462847" algn="l"/>
                <a:tab pos="3957993" algn="l"/>
                <a:tab pos="4453140" algn="l"/>
                <a:tab pos="4948286" algn="l"/>
                <a:tab pos="5443432" algn="l"/>
                <a:tab pos="5938580" algn="l"/>
                <a:tab pos="6433724" algn="l"/>
                <a:tab pos="6928869" algn="l"/>
                <a:tab pos="7424015" algn="l"/>
                <a:tab pos="7919162" algn="l"/>
                <a:tab pos="8414309" algn="l"/>
                <a:tab pos="8909453" algn="l"/>
                <a:tab pos="9404600" algn="l"/>
                <a:tab pos="9899746" algn="l"/>
              </a:tabLst>
              <a:defRPr/>
            </a:pPr>
            <a:r>
              <a:rPr lang="pt-BR" sz="40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SUMÁRIO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>
                            <p:stCondLst>
                              <p:cond delay="50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434975" y="1500188"/>
            <a:ext cx="8280400" cy="5091112"/>
          </a:xfrm>
          <a:prstGeom prst="rect">
            <a:avLst/>
          </a:prstGeom>
          <a:noFill/>
          <a:ln w="360000">
            <a:noFill/>
            <a:round/>
            <a:headEnd/>
            <a:tailEnd/>
          </a:ln>
        </p:spPr>
        <p:txBody>
          <a:bodyPr lIns="89982" tIns="46790" rIns="89982" bIns="46790">
            <a:spAutoFit/>
          </a:bodyPr>
          <a:lstStyle/>
          <a:p>
            <a:pPr marL="568325" indent="-568325" algn="just" eaLnBrk="1" hangingPunct="1">
              <a:lnSpc>
                <a:spcPct val="118000"/>
              </a:lnSpc>
              <a:buFontTx/>
              <a:buBlip>
                <a:blip r:embed="rId3"/>
              </a:buBlip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pt-BR" sz="2400">
                <a:solidFill>
                  <a:srgbClr val="002060"/>
                </a:solidFill>
                <a:latin typeface="Calibri" pitchFamily="34" charset="0"/>
              </a:rPr>
              <a:t>Principal finalidade do Fundo do Exército (FEx):</a:t>
            </a:r>
            <a:r>
              <a:rPr lang="pt-BR" sz="240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pt-BR" sz="240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complementar</a:t>
            </a:r>
            <a:r>
              <a:rPr lang="pt-BR" sz="2400">
                <a:solidFill>
                  <a:srgbClr val="0099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pt-BR" sz="240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dotações orçamentárias insuficientes;</a:t>
            </a:r>
            <a:endParaRPr lang="pt-BR" sz="2400">
              <a:solidFill>
                <a:srgbClr val="002060"/>
              </a:solidFill>
              <a:latin typeface="Calibri" pitchFamily="34" charset="0"/>
            </a:endParaRPr>
          </a:p>
          <a:p>
            <a:pPr marL="568325" indent="-568325" algn="just" eaLnBrk="1" hangingPunct="1">
              <a:lnSpc>
                <a:spcPct val="118000"/>
              </a:lnSpc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pt-BR" sz="2400">
              <a:solidFill>
                <a:srgbClr val="002060"/>
              </a:solidFill>
              <a:latin typeface="Calibri" pitchFamily="34" charset="0"/>
            </a:endParaRPr>
          </a:p>
          <a:p>
            <a:pPr marL="568325" indent="-568325" algn="just" eaLnBrk="1" hangingPunct="1">
              <a:lnSpc>
                <a:spcPct val="118000"/>
              </a:lnSpc>
              <a:buFontTx/>
              <a:buBlip>
                <a:blip r:embed="rId3"/>
              </a:buBlip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pt-BR" sz="2400">
                <a:solidFill>
                  <a:srgbClr val="002060"/>
                </a:solidFill>
                <a:latin typeface="Calibri" pitchFamily="34" charset="0"/>
              </a:rPr>
              <a:t>As </a:t>
            </a:r>
            <a:r>
              <a:rPr lang="pt-BR" sz="240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despesas obrigatórias </a:t>
            </a:r>
            <a:r>
              <a:rPr lang="pt-BR" sz="2400">
                <a:solidFill>
                  <a:srgbClr val="002060"/>
                </a:solidFill>
                <a:latin typeface="Calibri" pitchFamily="34" charset="0"/>
              </a:rPr>
              <a:t>representam mais de 2/3 do orçamento do FEx (Assistência Médica e Odontológica aos Servidores Civis, Empregados, Militares e seus Dependentes); e</a:t>
            </a:r>
          </a:p>
          <a:p>
            <a:pPr marL="568325" indent="-568325" algn="just" eaLnBrk="1" hangingPunct="1">
              <a:lnSpc>
                <a:spcPct val="153000"/>
              </a:lnSpc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endParaRPr lang="pt-BR" sz="2400">
              <a:solidFill>
                <a:srgbClr val="002060"/>
              </a:solidFill>
              <a:latin typeface="Calibri" pitchFamily="34" charset="0"/>
            </a:endParaRPr>
          </a:p>
          <a:p>
            <a:pPr marL="568325" indent="-568325" algn="just" eaLnBrk="1" hangingPunct="1">
              <a:lnSpc>
                <a:spcPct val="118000"/>
              </a:lnSpc>
              <a:buFontTx/>
              <a:buBlip>
                <a:blip r:embed="rId3"/>
              </a:buBlip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5713" algn="l"/>
                <a:tab pos="5789613" algn="l"/>
                <a:tab pos="6513513" algn="l"/>
                <a:tab pos="7237413" algn="l"/>
                <a:tab pos="7959725" algn="l"/>
                <a:tab pos="8683625" algn="l"/>
              </a:tabLst>
            </a:pPr>
            <a:r>
              <a:rPr lang="pt-BR" sz="2400">
                <a:solidFill>
                  <a:srgbClr val="002060"/>
                </a:solidFill>
                <a:latin typeface="Calibri" pitchFamily="34" charset="0"/>
              </a:rPr>
              <a:t>Recursos para atender às </a:t>
            </a:r>
            <a:r>
              <a:rPr lang="pt-BR" sz="2400">
                <a:solidFill>
                  <a:srgbClr val="0000FF"/>
                </a:solidFill>
                <a:latin typeface="Calibri" pitchFamily="34" charset="0"/>
                <a:sym typeface="Wingdings" pitchFamily="2" charset="2"/>
              </a:rPr>
              <a:t>despesas discricionárias </a:t>
            </a:r>
            <a:r>
              <a:rPr lang="pt-BR" sz="2400">
                <a:solidFill>
                  <a:srgbClr val="002060"/>
                </a:solidFill>
                <a:latin typeface="Calibri" pitchFamily="34" charset="0"/>
              </a:rPr>
              <a:t>(não obrigatórias): prioridade do Cmt Ex para emprego nas áreas de reaparelhamento da Força Terrestre e obras.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85918" y="142854"/>
            <a:ext cx="5672026" cy="753843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 defTabSz="449123" eaLnBrk="1" fontAlgn="auto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723675" algn="l"/>
                <a:tab pos="1447348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</a:tabLst>
              <a:defRPr/>
            </a:pPr>
            <a:r>
              <a:rPr lang="pt-BR" sz="40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FUNDO DO EXÉRCITO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3"/>
          <p:cNvSpPr txBox="1">
            <a:spLocks noChangeArrowheads="1"/>
          </p:cNvSpPr>
          <p:nvPr/>
        </p:nvSpPr>
        <p:spPr bwMode="auto">
          <a:xfrm>
            <a:off x="642912" y="-71462"/>
            <a:ext cx="7786688" cy="106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ctr" defTabSz="449123" eaLnBrk="1" fontAlgn="auto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723675" algn="l"/>
                <a:tab pos="1447348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</a:tabLst>
              <a:defRPr/>
            </a:pPr>
            <a:r>
              <a:rPr lang="pt-BR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ORIGEM DOS RECURSOS PRÓPRIOS DO </a:t>
            </a:r>
          </a:p>
          <a:p>
            <a:pPr algn="ctr" defTabSz="449123" eaLnBrk="1" fontAlgn="auto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723675" algn="l"/>
                <a:tab pos="1447348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</a:tabLst>
              <a:defRPr/>
            </a:pPr>
            <a:r>
              <a:rPr lang="pt-BR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pitchFamily="34" charset="0"/>
                <a:ea typeface="MS Gothic" pitchFamily="49" charset="-128"/>
                <a:cs typeface="Arial" pitchFamily="34" charset="0"/>
              </a:rPr>
              <a:t>FUNDO DO EXÉRCITO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7517708"/>
              </p:ext>
            </p:extLst>
          </p:nvPr>
        </p:nvGraphicFramePr>
        <p:xfrm>
          <a:off x="658814" y="1673424"/>
          <a:ext cx="801764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3" descr="D:\Usuários\Users\dgogabdirch\Desktop\cofr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3071810"/>
            <a:ext cx="2304256" cy="1442521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407988" y="6353175"/>
            <a:ext cx="8164512" cy="361950"/>
          </a:xfrm>
          <a:prstGeom prst="round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lIns="91320" tIns="45663" rIns="91320" bIns="45663" anchor="ctr"/>
          <a:lstStyle/>
          <a:p>
            <a:pPr marL="130569" algn="ctr" defTabSz="828592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600" kern="0" dirty="0">
                <a:solidFill>
                  <a:schemeClr val="bg1"/>
                </a:solidFill>
                <a:latin typeface="Calibri"/>
                <a:cs typeface="+mn-cs"/>
              </a:rPr>
              <a:t>APROVEITAR O POTENCIAL DA UG, SEM PREJUÍZO ÀS SUAS ATIVIDADES NORMAIS!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42910" y="214292"/>
            <a:ext cx="7900713" cy="439654"/>
          </a:xfrm>
          <a:prstGeom prst="rect">
            <a:avLst/>
          </a:prstGeom>
          <a:noFill/>
        </p:spPr>
        <p:txBody>
          <a:bodyPr wrap="none" lIns="91420" tIns="45711" rIns="91420" bIns="45711">
            <a:spAutoFit/>
          </a:bodyPr>
          <a:lstStyle/>
          <a:p>
            <a:pPr algn="ctr" eaLnBrk="1" hangingPunct="1">
              <a:lnSpc>
                <a:spcPct val="118000"/>
              </a:lnSpc>
              <a:tabLst>
                <a:tab pos="723750" algn="l"/>
                <a:tab pos="1447500" algn="l"/>
                <a:tab pos="2171250" algn="l"/>
                <a:tab pos="2895000" algn="l"/>
                <a:tab pos="3618749" algn="l"/>
                <a:tab pos="4342500" algn="l"/>
                <a:tab pos="5066250" algn="l"/>
                <a:tab pos="5789999" algn="l"/>
                <a:tab pos="6513750" algn="l"/>
                <a:tab pos="7237500" algn="l"/>
              </a:tabLst>
              <a:defRPr/>
            </a:pPr>
            <a:r>
              <a:rPr lang="pt-BR" sz="210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charset="0"/>
                <a:ea typeface="MS Gothic" pitchFamily="49" charset="-128"/>
                <a:cs typeface="Arial Unicode MS"/>
              </a:rPr>
              <a:t>EXEMPLOS DE RECEITAS PRÓPRIAS GERADAS PELAS UG</a:t>
            </a:r>
          </a:p>
        </p:txBody>
      </p:sp>
      <p:sp>
        <p:nvSpPr>
          <p:cNvPr id="26628" name="CaixaDeTexto 23"/>
          <p:cNvSpPr txBox="1">
            <a:spLocks noChangeArrowheads="1"/>
          </p:cNvSpPr>
          <p:nvPr/>
        </p:nvSpPr>
        <p:spPr bwMode="auto">
          <a:xfrm>
            <a:off x="1030288" y="2778125"/>
            <a:ext cx="12223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algn="ctr" eaLnBrk="1" hangingPunct="1"/>
            <a:r>
              <a:rPr lang="pt-BR" sz="2200">
                <a:solidFill>
                  <a:srgbClr val="002060"/>
                </a:solidFill>
              </a:rPr>
              <a:t>Cantina</a:t>
            </a:r>
          </a:p>
        </p:txBody>
      </p:sp>
      <p:sp>
        <p:nvSpPr>
          <p:cNvPr id="26629" name="CaixaDeTexto 24"/>
          <p:cNvSpPr txBox="1">
            <a:spLocks noChangeArrowheads="1"/>
          </p:cNvSpPr>
          <p:nvPr/>
        </p:nvSpPr>
        <p:spPr bwMode="auto">
          <a:xfrm>
            <a:off x="3902075" y="2786063"/>
            <a:ext cx="14859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eaLnBrk="1" hangingPunct="1"/>
            <a:r>
              <a:rPr lang="pt-BR" sz="2200">
                <a:solidFill>
                  <a:srgbClr val="002060"/>
                </a:solidFill>
              </a:rPr>
              <a:t>Barbearia</a:t>
            </a:r>
          </a:p>
        </p:txBody>
      </p:sp>
      <p:sp>
        <p:nvSpPr>
          <p:cNvPr id="26630" name="CaixaDeTexto 26"/>
          <p:cNvSpPr txBox="1">
            <a:spLocks noChangeArrowheads="1"/>
          </p:cNvSpPr>
          <p:nvPr/>
        </p:nvSpPr>
        <p:spPr bwMode="auto">
          <a:xfrm>
            <a:off x="785813" y="5570538"/>
            <a:ext cx="15509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eaLnBrk="1" hangingPunct="1"/>
            <a:r>
              <a:rPr lang="pt-BR" sz="2200">
                <a:solidFill>
                  <a:srgbClr val="002060"/>
                </a:solidFill>
              </a:rPr>
              <a:t>Alfaiataria</a:t>
            </a:r>
          </a:p>
        </p:txBody>
      </p:sp>
      <p:sp>
        <p:nvSpPr>
          <p:cNvPr id="26631" name="CaixaDeTexto 28"/>
          <p:cNvSpPr txBox="1">
            <a:spLocks noChangeArrowheads="1"/>
          </p:cNvSpPr>
          <p:nvPr/>
        </p:nvSpPr>
        <p:spPr bwMode="auto">
          <a:xfrm>
            <a:off x="6245225" y="2789238"/>
            <a:ext cx="24161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eaLnBrk="1" hangingPunct="1"/>
            <a:r>
              <a:rPr lang="pt-BR" sz="2200">
                <a:solidFill>
                  <a:srgbClr val="002060"/>
                </a:solidFill>
              </a:rPr>
              <a:t>Hotel de trânsito</a:t>
            </a:r>
          </a:p>
        </p:txBody>
      </p:sp>
      <p:sp>
        <p:nvSpPr>
          <p:cNvPr id="26632" name="CaixaDeTexto 29"/>
          <p:cNvSpPr txBox="1">
            <a:spLocks noChangeArrowheads="1"/>
          </p:cNvSpPr>
          <p:nvPr/>
        </p:nvSpPr>
        <p:spPr bwMode="auto">
          <a:xfrm>
            <a:off x="3143250" y="5499100"/>
            <a:ext cx="29289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ctr" eaLnBrk="1" hangingPunct="1"/>
            <a:r>
              <a:rPr lang="pt-BR" sz="2200">
                <a:solidFill>
                  <a:srgbClr val="002060"/>
                </a:solidFill>
              </a:rPr>
              <a:t>Autorização de uso de campo de futebol</a:t>
            </a:r>
          </a:p>
        </p:txBody>
      </p:sp>
      <p:sp>
        <p:nvSpPr>
          <p:cNvPr id="26633" name="CaixaDeTexto 30"/>
          <p:cNvSpPr txBox="1">
            <a:spLocks noChangeArrowheads="1"/>
          </p:cNvSpPr>
          <p:nvPr/>
        </p:nvSpPr>
        <p:spPr bwMode="auto">
          <a:xfrm>
            <a:off x="6143625" y="5462588"/>
            <a:ext cx="282416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6" rIns="91410" bIns="45706">
            <a:spAutoFit/>
          </a:bodyPr>
          <a:lstStyle/>
          <a:p>
            <a:pPr algn="ctr" eaLnBrk="1" hangingPunct="1"/>
            <a:r>
              <a:rPr lang="pt-BR" sz="2200">
                <a:solidFill>
                  <a:srgbClr val="002060"/>
                </a:solidFill>
              </a:rPr>
              <a:t>Atendimento médico-hospitalar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785813" y="1000125"/>
            <a:ext cx="1866900" cy="1798638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tângulo de cantos arredondados 30"/>
          <p:cNvSpPr/>
          <p:nvPr/>
        </p:nvSpPr>
        <p:spPr>
          <a:xfrm>
            <a:off x="3665538" y="1004888"/>
            <a:ext cx="1901825" cy="1782762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etângulo de cantos arredondados 31"/>
          <p:cNvSpPr/>
          <p:nvPr/>
        </p:nvSpPr>
        <p:spPr>
          <a:xfrm>
            <a:off x="714375" y="3771900"/>
            <a:ext cx="1844675" cy="1774825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tângulo de cantos arredondados 32"/>
          <p:cNvSpPr/>
          <p:nvPr/>
        </p:nvSpPr>
        <p:spPr>
          <a:xfrm>
            <a:off x="3592513" y="3700463"/>
            <a:ext cx="1881187" cy="1774825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tângulo de cantos arredondados 33"/>
          <p:cNvSpPr/>
          <p:nvPr/>
        </p:nvSpPr>
        <p:spPr>
          <a:xfrm>
            <a:off x="6500813" y="3700463"/>
            <a:ext cx="1846262" cy="1774825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5" name="Picture 22" descr="Resultado de imagem para hotel de trânsito centro sargento max wolf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338" y="1021468"/>
            <a:ext cx="1870430" cy="1708652"/>
          </a:xfrm>
          <a:prstGeom prst="round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11125" y="1875746"/>
            <a:ext cx="8675688" cy="39821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187" tIns="51577" rIns="99187" bIns="51577">
            <a:spAutoFit/>
          </a:bodyPr>
          <a:lstStyle/>
          <a:p>
            <a:pPr marL="415925" lvl="1" indent="563563" defTabSz="492125" eaLnBrk="1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tabLst>
                <a:tab pos="415925" algn="l"/>
                <a:tab pos="1423988" algn="l"/>
                <a:tab pos="2432050" algn="l"/>
                <a:tab pos="3440113" algn="l"/>
                <a:tab pos="4448175" algn="l"/>
                <a:tab pos="5456238" algn="l"/>
                <a:tab pos="6462713" algn="l"/>
                <a:tab pos="7470775" algn="l"/>
                <a:tab pos="8477250" algn="l"/>
                <a:tab pos="9485313" algn="l"/>
                <a:tab pos="10493375" algn="l"/>
                <a:tab pos="11501438" algn="l"/>
              </a:tabLst>
            </a:pPr>
            <a:r>
              <a:rPr lang="pt-BR" sz="2400" dirty="0">
                <a:solidFill>
                  <a:srgbClr val="FF0000"/>
                </a:solidFill>
                <a:latin typeface="Calibri" pitchFamily="34" charset="0"/>
              </a:rPr>
              <a:t>                                      ATENÇÃO!!</a:t>
            </a:r>
          </a:p>
          <a:p>
            <a:pPr marL="415925" lvl="1" indent="563563" algn="just" defTabSz="492125" eaLnBrk="1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Tx/>
              <a:buBlip>
                <a:blip r:embed="rId3"/>
              </a:buBlip>
              <a:tabLst>
                <a:tab pos="415925" algn="l"/>
                <a:tab pos="1423988" algn="l"/>
                <a:tab pos="2432050" algn="l"/>
                <a:tab pos="3440113" algn="l"/>
                <a:tab pos="4448175" algn="l"/>
                <a:tab pos="5456238" algn="l"/>
                <a:tab pos="6462713" algn="l"/>
                <a:tab pos="7470775" algn="l"/>
                <a:tab pos="8477250" algn="l"/>
                <a:tab pos="9485313" algn="l"/>
                <a:tab pos="10493375" algn="l"/>
                <a:tab pos="11501438" algn="l"/>
              </a:tabLst>
            </a:pPr>
            <a:endParaRPr lang="pt-BR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415925" lvl="1" indent="563563" algn="just" defTabSz="492125" eaLnBrk="1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Tx/>
              <a:buBlip>
                <a:blip r:embed="rId3"/>
              </a:buBlip>
              <a:tabLst>
                <a:tab pos="415925" algn="l"/>
                <a:tab pos="1423988" algn="l"/>
                <a:tab pos="2432050" algn="l"/>
                <a:tab pos="3440113" algn="l"/>
                <a:tab pos="4448175" algn="l"/>
                <a:tab pos="5456238" algn="l"/>
                <a:tab pos="6462713" algn="l"/>
                <a:tab pos="7470775" algn="l"/>
                <a:tab pos="8477250" algn="l"/>
                <a:tab pos="9485313" algn="l"/>
                <a:tab pos="10493375" algn="l"/>
                <a:tab pos="11501438" algn="l"/>
              </a:tabLst>
            </a:pPr>
            <a:r>
              <a:rPr lang="pt-BR" sz="2400" dirty="0">
                <a:solidFill>
                  <a:srgbClr val="FF0000"/>
                </a:solidFill>
                <a:latin typeface="Calibri" pitchFamily="34" charset="0"/>
              </a:rPr>
              <a:t>PADRONIZAÇÃO DAS FONTES DE RECURSOS À PARTIR DE 2023 (</a:t>
            </a:r>
            <a:r>
              <a:rPr lang="pt-BR" sz="2400" dirty="0" err="1">
                <a:solidFill>
                  <a:srgbClr val="FF0000"/>
                </a:solidFill>
                <a:latin typeface="Calibri" pitchFamily="34" charset="0"/>
              </a:rPr>
              <a:t>DIEx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</a:rPr>
              <a:t> nº 198-SEF, de 19 de dezembro de 2022)</a:t>
            </a:r>
          </a:p>
          <a:p>
            <a:pPr marL="415925" lvl="1" indent="563563" algn="just" defTabSz="492125" eaLnBrk="1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Tx/>
              <a:buBlip>
                <a:blip r:embed="rId3"/>
              </a:buBlip>
              <a:tabLst>
                <a:tab pos="415925" algn="l"/>
                <a:tab pos="1423988" algn="l"/>
                <a:tab pos="2432050" algn="l"/>
                <a:tab pos="3440113" algn="l"/>
                <a:tab pos="4448175" algn="l"/>
                <a:tab pos="5456238" algn="l"/>
                <a:tab pos="6462713" algn="l"/>
                <a:tab pos="7470775" algn="l"/>
                <a:tab pos="8477250" algn="l"/>
                <a:tab pos="9485313" algn="l"/>
                <a:tab pos="10493375" algn="l"/>
                <a:tab pos="11501438" algn="l"/>
              </a:tabLst>
            </a:pPr>
            <a:endParaRPr lang="pt-BR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415925" lvl="1" indent="563563" algn="just" defTabSz="492125" eaLnBrk="1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Tx/>
              <a:buBlip>
                <a:blip r:embed="rId3"/>
              </a:buBlip>
              <a:tabLst>
                <a:tab pos="415925" algn="l"/>
                <a:tab pos="1423988" algn="l"/>
                <a:tab pos="2432050" algn="l"/>
                <a:tab pos="3440113" algn="l"/>
                <a:tab pos="4448175" algn="l"/>
                <a:tab pos="5456238" algn="l"/>
                <a:tab pos="6462713" algn="l"/>
                <a:tab pos="7470775" algn="l"/>
                <a:tab pos="8477250" algn="l"/>
                <a:tab pos="9485313" algn="l"/>
                <a:tab pos="10493375" algn="l"/>
                <a:tab pos="11501438" algn="l"/>
              </a:tabLst>
            </a:pPr>
            <a:r>
              <a:rPr lang="pt-BR" sz="2400" dirty="0">
                <a:solidFill>
                  <a:srgbClr val="002060"/>
                </a:solidFill>
                <a:latin typeface="Calibri" pitchFamily="34" charset="0"/>
              </a:rPr>
              <a:t>Algumas alterações importantes ocorreram neste exercício financeiro, com relação ao Fundo do Exército.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4348" y="235441"/>
            <a:ext cx="7715304" cy="523202"/>
          </a:xfrm>
          <a:prstGeom prst="rect">
            <a:avLst/>
          </a:prstGeom>
        </p:spPr>
        <p:txBody>
          <a:bodyPr lIns="91420" tIns="45711" rIns="91420" bIns="45711"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charset="0"/>
                <a:ea typeface="MS Gothic" pitchFamily="49" charset="-128"/>
                <a:cs typeface="Arial Unicode MS"/>
              </a:rPr>
              <a:t>RECEITAS PRÓPRIAS GERADAS PELAS UG</a:t>
            </a:r>
            <a:endParaRPr lang="pt-BR" dirty="0"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11125" y="1500174"/>
            <a:ext cx="8675688" cy="47208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187" tIns="51577" rIns="99187" bIns="51577">
            <a:spAutoFit/>
          </a:bodyPr>
          <a:lstStyle/>
          <a:p>
            <a:pPr marL="415925" lvl="1" indent="563563" algn="just" defTabSz="492125" eaLnBrk="1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Tx/>
              <a:buBlip>
                <a:blip r:embed="rId3"/>
              </a:buBlip>
              <a:tabLst>
                <a:tab pos="415925" algn="l"/>
                <a:tab pos="1423988" algn="l"/>
                <a:tab pos="2432050" algn="l"/>
                <a:tab pos="3440113" algn="l"/>
                <a:tab pos="4448175" algn="l"/>
                <a:tab pos="5456238" algn="l"/>
                <a:tab pos="6462713" algn="l"/>
                <a:tab pos="7470775" algn="l"/>
                <a:tab pos="8477250" algn="l"/>
                <a:tab pos="9485313" algn="l"/>
                <a:tab pos="10493375" algn="l"/>
                <a:tab pos="11501438" algn="l"/>
              </a:tabLst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À partir de janeiro de 2023, as fontes de recursos foram alteradas, não mais havendo o detalhamento (Ex: 02, 06 e 10). </a:t>
            </a:r>
            <a:r>
              <a:rPr lang="pt-BR" sz="2000" dirty="0" err="1">
                <a:solidFill>
                  <a:srgbClr val="002060"/>
                </a:solidFill>
                <a:latin typeface="Calibri" pitchFamily="34" charset="0"/>
              </a:rPr>
              <a:t>Consequentemente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, as poupanças das UG serão descontinuadas, sendo os saldos transferidos para o F Ex.</a:t>
            </a:r>
          </a:p>
          <a:p>
            <a:pPr marL="415925" lvl="1" indent="563563" algn="just" defTabSz="492125" eaLnBrk="1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Tx/>
              <a:buBlip>
                <a:blip r:embed="rId3"/>
              </a:buBlip>
              <a:tabLst>
                <a:tab pos="415925" algn="l"/>
                <a:tab pos="1423988" algn="l"/>
                <a:tab pos="2432050" algn="l"/>
                <a:tab pos="3440113" algn="l"/>
                <a:tab pos="4448175" algn="l"/>
                <a:tab pos="5456238" algn="l"/>
                <a:tab pos="6462713" algn="l"/>
                <a:tab pos="7470775" algn="l"/>
                <a:tab pos="8477250" algn="l"/>
                <a:tab pos="9485313" algn="l"/>
                <a:tab pos="10493375" algn="l"/>
                <a:tab pos="11501438" algn="l"/>
              </a:tabLst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 Contudo, o controle da arrecadação de cada UG será feito pelo F Ex e </a:t>
            </a:r>
            <a:r>
              <a:rPr lang="pt-BR" sz="2000" dirty="0">
                <a:solidFill>
                  <a:srgbClr val="FF0000"/>
                </a:solidFill>
                <a:latin typeface="Calibri" pitchFamily="34" charset="0"/>
              </a:rPr>
              <a:t>o atendimento das mesmas continuará sendo realizado pelo SIGA (</a:t>
            </a:r>
            <a:r>
              <a:rPr lang="pt-BR" sz="2000" dirty="0" err="1">
                <a:solidFill>
                  <a:srgbClr val="FF0000"/>
                </a:solidFill>
                <a:latin typeface="Calibri" pitchFamily="34" charset="0"/>
              </a:rPr>
              <a:t>Mód</a:t>
            </a:r>
            <a:r>
              <a:rPr lang="pt-BR" sz="2000" dirty="0">
                <a:solidFill>
                  <a:srgbClr val="FF0000"/>
                </a:solidFill>
                <a:latin typeface="Calibri" pitchFamily="34" charset="0"/>
              </a:rPr>
              <a:t> Crédito)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, baseado no total arrecadado pela UG no exercício anterior e nos percentuais previstos na PRO do ano corrente (para 2023: </a:t>
            </a:r>
            <a:r>
              <a:rPr lang="pt-BR" sz="2000" dirty="0" err="1">
                <a:solidFill>
                  <a:srgbClr val="002060"/>
                </a:solidFill>
                <a:latin typeface="Calibri" pitchFamily="34" charset="0"/>
              </a:rPr>
              <a:t>DIEx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 1176-</a:t>
            </a:r>
            <a:r>
              <a:rPr lang="pt-BR" sz="2000" dirty="0" err="1">
                <a:solidFill>
                  <a:srgbClr val="002060"/>
                </a:solidFill>
                <a:latin typeface="Calibri" pitchFamily="34" charset="0"/>
              </a:rPr>
              <a:t>SGFEx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/DGO, de 1 de SET 23), </a:t>
            </a:r>
            <a:r>
              <a:rPr lang="pt-BR" sz="2000" dirty="0">
                <a:solidFill>
                  <a:srgbClr val="FF0000"/>
                </a:solidFill>
                <a:latin typeface="Calibri" pitchFamily="34" charset="0"/>
              </a:rPr>
              <a:t>da mesma forma que já ocorria</a:t>
            </a: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marL="415925" lvl="1" indent="563563" algn="just" defTabSz="492125" eaLnBrk="1" hangingPunct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Tx/>
              <a:buBlip>
                <a:blip r:embed="rId3"/>
              </a:buBlip>
              <a:tabLst>
                <a:tab pos="415925" algn="l"/>
                <a:tab pos="1423988" algn="l"/>
                <a:tab pos="2432050" algn="l"/>
                <a:tab pos="3440113" algn="l"/>
                <a:tab pos="4448175" algn="l"/>
                <a:tab pos="5456238" algn="l"/>
                <a:tab pos="6462713" algn="l"/>
                <a:tab pos="7470775" algn="l"/>
                <a:tab pos="8477250" algn="l"/>
                <a:tab pos="9485313" algn="l"/>
                <a:tab pos="10493375" algn="l"/>
                <a:tab pos="11501438" algn="l"/>
              </a:tabLst>
            </a:pPr>
            <a:r>
              <a:rPr lang="pt-BR" sz="2000" dirty="0">
                <a:solidFill>
                  <a:srgbClr val="002060"/>
                </a:solidFill>
                <a:latin typeface="Calibri" pitchFamily="34" charset="0"/>
              </a:rPr>
              <a:t>O controle dos recursos será realizado por PI.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4348" y="235441"/>
            <a:ext cx="7715304" cy="523202"/>
          </a:xfrm>
          <a:prstGeom prst="rect">
            <a:avLst/>
          </a:prstGeom>
        </p:spPr>
        <p:txBody>
          <a:bodyPr lIns="91420" tIns="45711" rIns="91420" bIns="45711">
            <a:spAutoFit/>
          </a:bodyPr>
          <a:lstStyle/>
          <a:p>
            <a:pPr algn="ctr" eaLnBrk="1" hangingPunct="1">
              <a:defRPr/>
            </a:pPr>
            <a:r>
              <a:rPr lang="pt-BR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Arial" charset="0"/>
                <a:ea typeface="MS Gothic" pitchFamily="49" charset="-128"/>
                <a:cs typeface="Arial Unicode MS"/>
              </a:rPr>
              <a:t>RECEITAS PRÓPRIAS GERADAS PELAS UG</a:t>
            </a:r>
            <a:endParaRPr lang="pt-BR" dirty="0">
              <a:cs typeface="+mn-cs"/>
            </a:endParaRPr>
          </a:p>
        </p:txBody>
      </p:sp>
    </p:spTree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765175" marR="0" indent="-765175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65175" algn="l"/>
          </a:tabLst>
          <a:defRPr kumimoji="0" lang="pt-B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765175" marR="0" indent="-765175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65175" algn="l"/>
          </a:tabLst>
          <a:defRPr kumimoji="0" lang="pt-BR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ndo do Exército - Procedimentos - DGO" id="{4CE572CB-1227-4E2D-BE12-AF5C7F0299C1}" vid="{6B26CF78-47D2-47D2-BAAC-64931B7E867F}"/>
    </a:ext>
  </a:extLst>
</a:theme>
</file>

<file path=ppt/theme/theme2.xml><?xml version="1.0" encoding="utf-8"?>
<a:theme xmlns:a="http://schemas.openxmlformats.org/drawingml/2006/main" name="1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o do Exército - Procedimentos - DGO" id="{4CE572CB-1227-4E2D-BE12-AF5C7F0299C1}" vid="{DB4796BA-82F6-42B4-961A-2237B18D2D9A}"/>
    </a:ext>
  </a:extLst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ndo do Exército - Procedimentos - DGO" id="{4CE572CB-1227-4E2D-BE12-AF5C7F0299C1}" vid="{D8F36A5B-EFE6-4CC0-B356-80045F5A692A}"/>
    </a:ext>
  </a:extLst>
</a:theme>
</file>

<file path=ppt/theme/theme4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ndo do Exército - Procedimentos - DGO" id="{4CE572CB-1227-4E2D-BE12-AF5C7F0299C1}" vid="{834A75E8-BC55-4329-94AA-7F5712833D9C}"/>
    </a:ext>
  </a:extLst>
</a:theme>
</file>

<file path=ppt/theme/theme5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ndo do Exército - Procedimentos - DGO" id="{4CE572CB-1227-4E2D-BE12-AF5C7F0299C1}" vid="{25513416-CD87-46BE-9AB5-628710DBFE1B}"/>
    </a:ext>
  </a:extLst>
</a:theme>
</file>

<file path=ppt/theme/theme6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14189</TotalTime>
  <Words>1281</Words>
  <Application>Microsoft Office PowerPoint</Application>
  <PresentationFormat>Apresentação na tela (4:3)</PresentationFormat>
  <Paragraphs>152</Paragraphs>
  <Slides>19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Arial MT</vt:lpstr>
      <vt:lpstr>Calibri</vt:lpstr>
      <vt:lpstr>Constantia</vt:lpstr>
      <vt:lpstr>Times New Roman</vt:lpstr>
      <vt:lpstr>Wingdings</vt:lpstr>
      <vt:lpstr>Wingdings 2</vt:lpstr>
      <vt:lpstr>Estrutura padrão</vt:lpstr>
      <vt:lpstr>1_Fluxo</vt:lpstr>
      <vt:lpstr>Tema do Office</vt:lpstr>
      <vt:lpstr>1_Tema do Office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Secretaria de Economia e Finanças - 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CPEX</dc:creator>
  <cp:lastModifiedBy>TC FRANCIOLI - iefex03</cp:lastModifiedBy>
  <cp:revision>781</cp:revision>
  <dcterms:created xsi:type="dcterms:W3CDTF">2004-03-09T13:36:21Z</dcterms:created>
  <dcterms:modified xsi:type="dcterms:W3CDTF">2023-03-30T14:09:35Z</dcterms:modified>
</cp:coreProperties>
</file>